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29"/>
  </p:notesMasterIdLst>
  <p:sldIdLst>
    <p:sldId id="434" r:id="rId6"/>
    <p:sldId id="441" r:id="rId7"/>
    <p:sldId id="454" r:id="rId8"/>
    <p:sldId id="404" r:id="rId9"/>
    <p:sldId id="408" r:id="rId10"/>
    <p:sldId id="452" r:id="rId11"/>
    <p:sldId id="427" r:id="rId12"/>
    <p:sldId id="453" r:id="rId13"/>
    <p:sldId id="446" r:id="rId14"/>
    <p:sldId id="451" r:id="rId15"/>
    <p:sldId id="435" r:id="rId16"/>
    <p:sldId id="418" r:id="rId17"/>
    <p:sldId id="437" r:id="rId18"/>
    <p:sldId id="455" r:id="rId19"/>
    <p:sldId id="456" r:id="rId20"/>
    <p:sldId id="442" r:id="rId21"/>
    <p:sldId id="444" r:id="rId22"/>
    <p:sldId id="445" r:id="rId23"/>
    <p:sldId id="443" r:id="rId24"/>
    <p:sldId id="447" r:id="rId25"/>
    <p:sldId id="448" r:id="rId26"/>
    <p:sldId id="449" r:id="rId27"/>
    <p:sldId id="426" r:id="rId28"/>
  </p:sldIdLst>
  <p:sldSz cx="9906000" cy="6858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744" userDrawn="1">
          <p15:clr>
            <a:srgbClr val="A4A3A4"/>
          </p15:clr>
        </p15:guide>
        <p15:guide id="6" pos="3120">
          <p15:clr>
            <a:srgbClr val="A4A3A4"/>
          </p15:clr>
        </p15:guide>
        <p15:guide id="7" orient="horz" pos="39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aLapides" initials="AL"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6C88"/>
    <a:srgbClr val="4D6680"/>
    <a:srgbClr val="475F78"/>
    <a:srgbClr val="41576E"/>
    <a:srgbClr val="3A4F63"/>
    <a:srgbClr val="003E66"/>
    <a:srgbClr val="003B61"/>
    <a:srgbClr val="00385B"/>
    <a:srgbClr val="003456"/>
    <a:srgbClr val="003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5" autoAdjust="0"/>
    <p:restoredTop sz="96445" autoAdjust="0"/>
  </p:normalViewPr>
  <p:slideViewPr>
    <p:cSldViewPr snapToGrid="0" showGuides="1">
      <p:cViewPr varScale="1">
        <p:scale>
          <a:sx n="117" d="100"/>
          <a:sy n="117" d="100"/>
        </p:scale>
        <p:origin x="906" y="108"/>
      </p:cViewPr>
      <p:guideLst>
        <p:guide orient="horz" pos="3744"/>
        <p:guide pos="3120"/>
        <p:guide orient="horz" pos="3948"/>
      </p:guideLst>
    </p:cSldViewPr>
  </p:slideViewPr>
  <p:outlineViewPr>
    <p:cViewPr>
      <p:scale>
        <a:sx n="33" d="100"/>
        <a:sy n="33" d="100"/>
      </p:scale>
      <p:origin x="0" y="-51414"/>
    </p:cViewPr>
  </p:outlineViewPr>
  <p:notesTextViewPr>
    <p:cViewPr>
      <p:scale>
        <a:sx n="1" d="1"/>
        <a:sy n="1" d="1"/>
      </p:scale>
      <p:origin x="0" y="0"/>
    </p:cViewPr>
  </p:notesTextViewPr>
  <p:sorterViewPr>
    <p:cViewPr>
      <p:scale>
        <a:sx n="100" d="100"/>
        <a:sy n="100" d="100"/>
      </p:scale>
      <p:origin x="0" y="-2154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6BA442-FFB1-40BA-A3D0-B9BF2DF31E06}" type="datetimeFigureOut">
              <a:rPr lang="en-US" smtClean="0"/>
              <a:t>8/2/2018</a:t>
            </a:fld>
            <a:endParaRPr lang="en-US"/>
          </a:p>
        </p:txBody>
      </p:sp>
      <p:sp>
        <p:nvSpPr>
          <p:cNvPr id="4" name="Slide Image Placeholder 3"/>
          <p:cNvSpPr>
            <a:spLocks noGrp="1" noRot="1" noChangeAspect="1"/>
          </p:cNvSpPr>
          <p:nvPr>
            <p:ph type="sldImg" idx="2"/>
          </p:nvPr>
        </p:nvSpPr>
        <p:spPr>
          <a:xfrm>
            <a:off x="1239838" y="1162050"/>
            <a:ext cx="45307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EDD7E1-FB12-45B3-AA3A-5602C7A1CF32}" type="slidenum">
              <a:rPr lang="en-US" smtClean="0"/>
              <a:t>‹#›</a:t>
            </a:fld>
            <a:endParaRPr lang="en-US"/>
          </a:p>
        </p:txBody>
      </p:sp>
    </p:spTree>
    <p:extLst>
      <p:ext uri="{BB962C8B-B14F-4D97-AF65-F5344CB8AC3E}">
        <p14:creationId xmlns:p14="http://schemas.microsoft.com/office/powerpoint/2010/main" val="3024074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_Image 1">
    <p:spTree>
      <p:nvGrpSpPr>
        <p:cNvPr id="1" name=""/>
        <p:cNvGrpSpPr/>
        <p:nvPr/>
      </p:nvGrpSpPr>
      <p:grpSpPr>
        <a:xfrm>
          <a:off x="0" y="0"/>
          <a:ext cx="0" cy="0"/>
          <a:chOff x="0" y="0"/>
          <a:chExt cx="0" cy="0"/>
        </a:xfrm>
      </p:grpSpPr>
      <p:pic>
        <p:nvPicPr>
          <p:cNvPr id="9" name="Picture 8" descr="GettyImages-93908044_Final_Blue_Curve_Low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6172" y="1133475"/>
            <a:ext cx="5195315" cy="572452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Rectangle 12"/>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 </a:t>
            </a:r>
          </a:p>
          <a:p>
            <a:r>
              <a:rPr lang="en-US" dirty="0"/>
              <a:t>Date</a:t>
            </a:r>
          </a:p>
        </p:txBody>
      </p:sp>
      <p:sp>
        <p:nvSpPr>
          <p:cNvPr id="12" name="Rectangle 11"/>
          <p:cNvSpPr/>
          <p:nvPr userDrawn="1"/>
        </p:nvSpPr>
        <p:spPr>
          <a:xfrm>
            <a:off x="3962400" y="1143000"/>
            <a:ext cx="59436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6" name="TextBox 15"/>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spTree>
    <p:extLst>
      <p:ext uri="{BB962C8B-B14F-4D97-AF65-F5344CB8AC3E}">
        <p14:creationId xmlns:p14="http://schemas.microsoft.com/office/powerpoint/2010/main" val="27612028"/>
      </p:ext>
    </p:extLst>
  </p:cSld>
  <p:clrMapOvr>
    <a:masterClrMapping/>
  </p:clrMapOvr>
  <p:extLst mod="1">
    <p:ext uri="{DCECCB84-F9BA-43D5-87BE-67443E8EF086}">
      <p15:sldGuideLst xmlns:p15="http://schemas.microsoft.com/office/powerpoint/2012/main">
        <p15:guide id="1" pos="6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Title Slide_Image 2">
    <p:spTree>
      <p:nvGrpSpPr>
        <p:cNvPr id="1" name=""/>
        <p:cNvGrpSpPr/>
        <p:nvPr/>
      </p:nvGrpSpPr>
      <p:grpSpPr>
        <a:xfrm>
          <a:off x="0" y="0"/>
          <a:ext cx="0" cy="0"/>
          <a:chOff x="0" y="0"/>
          <a:chExt cx="0" cy="0"/>
        </a:xfrm>
      </p:grpSpPr>
      <p:pic>
        <p:nvPicPr>
          <p:cNvPr id="9" name="Picture 8" descr="EMP609_HiRes_RHIOwn_RGB_Low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144617"/>
            <a:ext cx="9925261" cy="5122833"/>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TextBox 12"/>
          <p:cNvSpPr txBox="1"/>
          <p:nvPr userDrawn="1"/>
        </p:nvSpPr>
        <p:spPr>
          <a:xfrm>
            <a:off x="-1" y="6052006"/>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Michael K., New York</a:t>
            </a:r>
          </a:p>
        </p:txBody>
      </p:sp>
    </p:spTree>
    <p:extLst>
      <p:ext uri="{BB962C8B-B14F-4D97-AF65-F5344CB8AC3E}">
        <p14:creationId xmlns:p14="http://schemas.microsoft.com/office/powerpoint/2010/main" val="392368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Title Slide_Image 2">
    <p:spTree>
      <p:nvGrpSpPr>
        <p:cNvPr id="1" name=""/>
        <p:cNvGrpSpPr/>
        <p:nvPr/>
      </p:nvGrpSpPr>
      <p:grpSpPr>
        <a:xfrm>
          <a:off x="0" y="0"/>
          <a:ext cx="0" cy="0"/>
          <a:chOff x="0" y="0"/>
          <a:chExt cx="0" cy="0"/>
        </a:xfrm>
      </p:grpSpPr>
      <p:pic>
        <p:nvPicPr>
          <p:cNvPr id="13" name="Picture 12" descr="DSC_0160_Low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158549"/>
            <a:ext cx="9906001" cy="5108901"/>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9" name="TextBox 8"/>
          <p:cNvSpPr txBox="1"/>
          <p:nvPr userDrawn="1"/>
        </p:nvSpPr>
        <p:spPr>
          <a:xfrm>
            <a:off x="-1" y="6052006"/>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David P., Denver</a:t>
            </a:r>
          </a:p>
        </p:txBody>
      </p:sp>
    </p:spTree>
    <p:extLst>
      <p:ext uri="{BB962C8B-B14F-4D97-AF65-F5344CB8AC3E}">
        <p14:creationId xmlns:p14="http://schemas.microsoft.com/office/powerpoint/2010/main" val="185951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_Image 2">
    <p:spTree>
      <p:nvGrpSpPr>
        <p:cNvPr id="1" name=""/>
        <p:cNvGrpSpPr/>
        <p:nvPr/>
      </p:nvGrpSpPr>
      <p:grpSpPr>
        <a:xfrm>
          <a:off x="0" y="0"/>
          <a:ext cx="0" cy="0"/>
          <a:chOff x="0" y="0"/>
          <a:chExt cx="0" cy="0"/>
        </a:xfrm>
      </p:grpSpPr>
      <p:pic>
        <p:nvPicPr>
          <p:cNvPr id="13" name="Picture 12" descr="DatacenterDeployment-R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55634"/>
            <a:ext cx="9906000" cy="5111816"/>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9" name="TextBox 8"/>
          <p:cNvSpPr txBox="1"/>
          <p:nvPr userDrawn="1"/>
        </p:nvSpPr>
        <p:spPr>
          <a:xfrm>
            <a:off x="0" y="6052006"/>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Brandon W., Houston</a:t>
            </a:r>
          </a:p>
        </p:txBody>
      </p:sp>
    </p:spTree>
    <p:extLst>
      <p:ext uri="{BB962C8B-B14F-4D97-AF65-F5344CB8AC3E}">
        <p14:creationId xmlns:p14="http://schemas.microsoft.com/office/powerpoint/2010/main" val="1859513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Divider_Sub">
    <p:spTree>
      <p:nvGrpSpPr>
        <p:cNvPr id="1" name=""/>
        <p:cNvGrpSpPr/>
        <p:nvPr/>
      </p:nvGrpSpPr>
      <p:grpSpPr>
        <a:xfrm>
          <a:off x="0" y="0"/>
          <a:ext cx="0" cy="0"/>
          <a:chOff x="0" y="0"/>
          <a:chExt cx="0" cy="0"/>
        </a:xfrm>
      </p:grpSpPr>
      <p:sp>
        <p:nvSpPr>
          <p:cNvPr id="12" name="Rectangle 11"/>
          <p:cNvSpPr/>
          <p:nvPr userDrawn="1"/>
        </p:nvSpPr>
        <p:spPr>
          <a:xfrm>
            <a:off x="619125" y="1143000"/>
            <a:ext cx="9286875" cy="3733801"/>
          </a:xfrm>
          <a:prstGeom prst="rect">
            <a:avLst/>
          </a:prstGeom>
          <a:gradFill flip="none" rotWithShape="0">
            <a:gsLst>
              <a:gs pos="50000">
                <a:srgbClr val="3897B2"/>
              </a:gs>
              <a:gs pos="0">
                <a:srgbClr val="00BDD2">
                  <a:lumMod val="100000"/>
                </a:srgbClr>
              </a:gs>
              <a:gs pos="100000">
                <a:srgbClr val="3567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1971855" y="1142999"/>
            <a:ext cx="7315020" cy="1920240"/>
          </a:xfrm>
        </p:spPr>
        <p:txBody>
          <a:bodyPr lIns="0" tIns="91440" rIns="0" bIns="91440" anchor="b"/>
          <a:lstStyle>
            <a:lvl1pPr algn="l">
              <a:lnSpc>
                <a:spcPct val="90000"/>
              </a:lnSpc>
              <a:defRPr sz="3200">
                <a:solidFill>
                  <a:schemeClr val="bg1"/>
                </a:solidFill>
              </a:defRPr>
            </a:lvl1pPr>
          </a:lstStyle>
          <a:p>
            <a:r>
              <a:rPr lang="en-US" dirty="0"/>
              <a:t>Click to edit Master </a:t>
            </a:r>
            <a:br>
              <a:rPr lang="en-US" dirty="0"/>
            </a:br>
            <a:r>
              <a:rPr lang="en-US" dirty="0"/>
              <a:t>section divider style</a:t>
            </a:r>
          </a:p>
        </p:txBody>
      </p:sp>
      <p:sp>
        <p:nvSpPr>
          <p:cNvPr id="3" name="Subtitle 2"/>
          <p:cNvSpPr>
            <a:spLocks noGrp="1"/>
          </p:cNvSpPr>
          <p:nvPr>
            <p:ph type="subTitle" idx="1" hasCustomPrompt="1"/>
          </p:nvPr>
        </p:nvSpPr>
        <p:spPr>
          <a:xfrm>
            <a:off x="1971855" y="3085320"/>
            <a:ext cx="7315020" cy="1786398"/>
          </a:xfrm>
        </p:spPr>
        <p:txBody>
          <a:bodyPr lIns="0" tIns="91440" bIns="91440">
            <a:noAutofit/>
          </a:bodyPr>
          <a:lstStyle>
            <a:lvl1pPr marL="0" indent="0" algn="l">
              <a:lnSpc>
                <a:spcPct val="90000"/>
              </a:lnSpc>
              <a:spcBef>
                <a:spcPts val="1200"/>
              </a:spcBef>
              <a:spcAft>
                <a:spcPts val="0"/>
              </a:spcAft>
              <a:buNone/>
              <a:defRPr sz="20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br>
              <a:rPr lang="en-US" dirty="0"/>
            </a:br>
            <a:r>
              <a:rPr lang="en-US" dirty="0"/>
              <a:t>1-4 lines</a:t>
            </a:r>
          </a:p>
        </p:txBody>
      </p:sp>
      <p:sp>
        <p:nvSpPr>
          <p:cNvPr id="6" name="Rectangle 5"/>
          <p:cNvSpPr/>
          <p:nvPr userDrawn="1"/>
        </p:nvSpPr>
        <p:spPr>
          <a:xfrm>
            <a:off x="619125" y="1143000"/>
            <a:ext cx="9291828"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Tree>
    <p:extLst>
      <p:ext uri="{BB962C8B-B14F-4D97-AF65-F5344CB8AC3E}">
        <p14:creationId xmlns:p14="http://schemas.microsoft.com/office/powerpoint/2010/main" val="3862635880"/>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078" y="0"/>
            <a:ext cx="8667750" cy="1143000"/>
          </a:xfrm>
          <a:noFill/>
          <a:ln w="9525">
            <a:noFill/>
            <a:miter lim="800000"/>
            <a:headEnd/>
            <a:tailEnd/>
          </a:ln>
        </p:spPr>
        <p:txBody>
          <a:bodyPr vert="horz" wrap="square" lIns="0" tIns="18288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dirty="0"/>
              <a:t>Click to edit Master title style</a:t>
            </a:r>
          </a:p>
        </p:txBody>
      </p:sp>
      <p:sp>
        <p:nvSpPr>
          <p:cNvPr id="8" name="Text Placeholder 7"/>
          <p:cNvSpPr>
            <a:spLocks noGrp="1"/>
          </p:cNvSpPr>
          <p:nvPr>
            <p:ph type="body" sz="quarter" idx="10"/>
          </p:nvPr>
        </p:nvSpPr>
        <p:spPr>
          <a:xfrm>
            <a:off x="624078" y="1261872"/>
            <a:ext cx="8667750" cy="1210588"/>
          </a:xfrm>
        </p:spPr>
        <p:txBody>
          <a:bodyPr wrap="square" lIns="0" rIns="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613966"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a:p>
        </p:txBody>
      </p:sp>
    </p:spTree>
    <p:extLst>
      <p:ext uri="{BB962C8B-B14F-4D97-AF65-F5344CB8AC3E}">
        <p14:creationId xmlns:p14="http://schemas.microsoft.com/office/powerpoint/2010/main" val="339109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Intro and Content L">
    <p:spTree>
      <p:nvGrpSpPr>
        <p:cNvPr id="1" name=""/>
        <p:cNvGrpSpPr/>
        <p:nvPr/>
      </p:nvGrpSpPr>
      <p:grpSpPr>
        <a:xfrm>
          <a:off x="0" y="0"/>
          <a:ext cx="0" cy="0"/>
          <a:chOff x="0" y="0"/>
          <a:chExt cx="0" cy="0"/>
        </a:xfrm>
      </p:grpSpPr>
      <p:sp>
        <p:nvSpPr>
          <p:cNvPr id="2" name="Title 1"/>
          <p:cNvSpPr>
            <a:spLocks noGrp="1"/>
          </p:cNvSpPr>
          <p:nvPr>
            <p:ph type="title"/>
          </p:nvPr>
        </p:nvSpPr>
        <p:spPr>
          <a:xfrm>
            <a:off x="624077" y="0"/>
            <a:ext cx="8667750" cy="1143000"/>
          </a:xfrm>
          <a:noFill/>
          <a:ln w="9525">
            <a:noFill/>
            <a:miter lim="800000"/>
            <a:headEnd/>
            <a:tailEnd/>
          </a:ln>
        </p:spPr>
        <p:txBody>
          <a:bodyPr vert="horz" wrap="square" lIns="0" tIns="18288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dirty="0"/>
              <a:t>Click to edit Master title style</a:t>
            </a:r>
          </a:p>
        </p:txBody>
      </p:sp>
      <p:sp>
        <p:nvSpPr>
          <p:cNvPr id="8" name="Slide Number Placeholder 7"/>
          <p:cNvSpPr>
            <a:spLocks noGrp="1"/>
          </p:cNvSpPr>
          <p:nvPr>
            <p:ph type="sldNum" sz="quarter" idx="11"/>
          </p:nvPr>
        </p:nvSpPr>
        <p:spPr/>
        <p:txBody>
          <a:bodyPr/>
          <a:lstStyle/>
          <a:p>
            <a:fld id="{1C026648-BCB3-47E3-8128-611D1202DC8A}" type="slidenum">
              <a:rPr lang="en-US" smtClean="0"/>
              <a:pPr/>
              <a:t>‹#›</a:t>
            </a:fld>
            <a:endParaRPr lang="en-US"/>
          </a:p>
        </p:txBody>
      </p:sp>
      <p:sp>
        <p:nvSpPr>
          <p:cNvPr id="10" name="Text Placeholder 8"/>
          <p:cNvSpPr>
            <a:spLocks noGrp="1"/>
          </p:cNvSpPr>
          <p:nvPr>
            <p:ph type="body" sz="quarter" idx="14"/>
          </p:nvPr>
        </p:nvSpPr>
        <p:spPr>
          <a:xfrm>
            <a:off x="624078" y="2286000"/>
            <a:ext cx="5319522" cy="1210588"/>
          </a:xfrm>
        </p:spPr>
        <p:txBody>
          <a:bodyPr wrap="square" l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p:cNvSpPr>
            <a:spLocks noGrp="1"/>
          </p:cNvSpPr>
          <p:nvPr>
            <p:ph type="body" sz="quarter" idx="12" hasCustomPrompt="1"/>
          </p:nvPr>
        </p:nvSpPr>
        <p:spPr>
          <a:xfrm>
            <a:off x="624078" y="1261873"/>
            <a:ext cx="5319522" cy="461665"/>
          </a:xfrm>
        </p:spPr>
        <p:txBody>
          <a:bodyPr lIns="0" tIns="0" bIns="182880"/>
          <a:lstStyle>
            <a:lvl1pPr marL="0" indent="0">
              <a:buFontTx/>
              <a:buNone/>
              <a:defRPr sz="1800">
                <a:solidFill>
                  <a:schemeClr val="bg2"/>
                </a:solidFill>
              </a:defRPr>
            </a:lvl1pPr>
            <a:lvl2pPr marL="173038" indent="0">
              <a:buNone/>
              <a:defRPr/>
            </a:lvl2pPr>
          </a:lstStyle>
          <a:p>
            <a:pPr lvl="0"/>
            <a:r>
              <a:rPr lang="en-US" dirty="0"/>
              <a:t>Edit Intro text styles</a:t>
            </a:r>
          </a:p>
        </p:txBody>
      </p:sp>
    </p:spTree>
    <p:extLst>
      <p:ext uri="{BB962C8B-B14F-4D97-AF65-F5344CB8AC3E}">
        <p14:creationId xmlns:p14="http://schemas.microsoft.com/office/powerpoint/2010/main" val="178480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_Box">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4868731" y="1257300"/>
            <a:ext cx="5037269" cy="1320873"/>
          </a:xfrm>
        </p:spPr>
        <p:txBody>
          <a:bodyPr/>
          <a:lstStyle/>
          <a:p>
            <a:endParaRPr lang="en-US"/>
          </a:p>
        </p:txBody>
      </p:sp>
      <p:sp>
        <p:nvSpPr>
          <p:cNvPr id="2" name="Title 1"/>
          <p:cNvSpPr>
            <a:spLocks noGrp="1"/>
          </p:cNvSpPr>
          <p:nvPr>
            <p:ph type="title"/>
          </p:nvPr>
        </p:nvSpPr>
        <p:spPr>
          <a:xfrm>
            <a:off x="624078" y="0"/>
            <a:ext cx="8667750" cy="1143000"/>
          </a:xfrm>
          <a:noFill/>
          <a:ln w="9525">
            <a:noFill/>
            <a:miter lim="800000"/>
            <a:headEnd/>
            <a:tailEnd/>
          </a:ln>
        </p:spPr>
        <p:txBody>
          <a:bodyPr vert="horz" wrap="square" lIns="0" tIns="18288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dirty="0"/>
              <a:t>Click to edit Master title style</a:t>
            </a:r>
          </a:p>
        </p:txBody>
      </p:sp>
      <p:sp>
        <p:nvSpPr>
          <p:cNvPr id="8" name="Text Placeholder 7"/>
          <p:cNvSpPr>
            <a:spLocks noGrp="1"/>
          </p:cNvSpPr>
          <p:nvPr>
            <p:ph type="body" sz="quarter" idx="10"/>
          </p:nvPr>
        </p:nvSpPr>
        <p:spPr>
          <a:xfrm>
            <a:off x="624078" y="2794688"/>
            <a:ext cx="8667750" cy="1336263"/>
          </a:xfrm>
        </p:spPr>
        <p:txBody>
          <a:bodyPr lIns="0" tIns="18288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613966" y="6483401"/>
            <a:ext cx="157094" cy="153888"/>
          </a:xfrm>
          <a:prstGeom prst="rect">
            <a:avLst/>
          </a:prstGeom>
        </p:spPr>
        <p:txBody>
          <a:bodyPr vert="horz" wrap="none" lIns="0" tIns="0" rIns="0" bIns="0" rtlCol="0" anchor="ctr">
            <a:spAutoFit/>
          </a:bodyPr>
          <a:lstStyle>
            <a:lvl1pPr algn="l">
              <a:defRPr sz="1000">
                <a:solidFill>
                  <a:schemeClr val="bg2"/>
                </a:solidFill>
              </a:defRPr>
            </a:lvl1pPr>
          </a:lstStyle>
          <a:p>
            <a:fld id="{1C026648-BCB3-47E3-8128-611D1202DC8A}" type="slidenum">
              <a:rPr lang="en-US" smtClean="0"/>
              <a:pPr/>
              <a:t>‹#›</a:t>
            </a:fld>
            <a:endParaRPr lang="en-US" dirty="0"/>
          </a:p>
        </p:txBody>
      </p:sp>
      <p:sp>
        <p:nvSpPr>
          <p:cNvPr id="7" name="Content Placeholder 6"/>
          <p:cNvSpPr>
            <a:spLocks noGrp="1"/>
          </p:cNvSpPr>
          <p:nvPr>
            <p:ph sz="quarter" idx="12"/>
          </p:nvPr>
        </p:nvSpPr>
        <p:spPr>
          <a:xfrm>
            <a:off x="624286" y="1257300"/>
            <a:ext cx="4328715" cy="1320874"/>
          </a:xfrm>
          <a:solidFill>
            <a:schemeClr val="accent1"/>
          </a:solidFill>
        </p:spPr>
        <p:txBody>
          <a:bodyPr wrap="square" lIns="91440" tIns="91440" rIns="91440" bIns="91440">
            <a:noAutofit/>
          </a:bodyPr>
          <a:lstStyle>
            <a:lvl1pPr marL="0" indent="0">
              <a:buNone/>
              <a:defRPr sz="1800" b="0">
                <a:solidFill>
                  <a:schemeClr val="bg1"/>
                </a:solidFill>
              </a:defRPr>
            </a:lvl1pPr>
            <a:lvl2pPr marL="173038" indent="0">
              <a:buNone/>
              <a:defRPr>
                <a:solidFill>
                  <a:schemeClr val="bg1"/>
                </a:solidFill>
              </a:defRPr>
            </a:lvl2pPr>
            <a:lvl3pPr marL="344487" indent="0">
              <a:buNone/>
              <a:defRPr>
                <a:solidFill>
                  <a:schemeClr val="bg1"/>
                </a:solidFill>
              </a:defRPr>
            </a:lvl3pPr>
            <a:lvl4pPr marL="517525" indent="0">
              <a:buNone/>
              <a:defRPr>
                <a:solidFill>
                  <a:schemeClr val="bg1"/>
                </a:solidFill>
              </a:defRPr>
            </a:lvl4pPr>
            <a:lvl5pPr marL="630238"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200290860"/>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Last Page_1">
    <p:spTree>
      <p:nvGrpSpPr>
        <p:cNvPr id="1" name=""/>
        <p:cNvGrpSpPr/>
        <p:nvPr/>
      </p:nvGrpSpPr>
      <p:grpSpPr>
        <a:xfrm>
          <a:off x="0" y="0"/>
          <a:ext cx="0" cy="0"/>
          <a:chOff x="0" y="0"/>
          <a:chExt cx="0" cy="0"/>
        </a:xfrm>
      </p:grpSpPr>
      <p:sp>
        <p:nvSpPr>
          <p:cNvPr id="12" name="Rectangle 11"/>
          <p:cNvSpPr/>
          <p:nvPr userDrawn="1"/>
        </p:nvSpPr>
        <p:spPr>
          <a:xfrm>
            <a:off x="619125" y="1143000"/>
            <a:ext cx="9286875" cy="3733801"/>
          </a:xfrm>
          <a:prstGeom prst="rect">
            <a:avLst/>
          </a:prstGeom>
          <a:gradFill flip="none" rotWithShape="0">
            <a:gsLst>
              <a:gs pos="50000">
                <a:srgbClr val="3897B2"/>
              </a:gs>
              <a:gs pos="0">
                <a:srgbClr val="00BDD2">
                  <a:lumMod val="100000"/>
                </a:srgbClr>
              </a:gs>
              <a:gs pos="100000">
                <a:srgbClr val="35678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9" name="Text Box 11"/>
          <p:cNvSpPr txBox="1">
            <a:spLocks noChangeArrowheads="1"/>
          </p:cNvSpPr>
          <p:nvPr userDrawn="1"/>
        </p:nvSpPr>
        <p:spPr bwMode="auto">
          <a:xfrm>
            <a:off x="619126" y="5921481"/>
            <a:ext cx="4599856" cy="369332"/>
          </a:xfrm>
          <a:prstGeom prst="rect">
            <a:avLst/>
          </a:prstGeom>
          <a:noFill/>
          <a:ln>
            <a:noFill/>
          </a:ln>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sz="800" kern="1200" dirty="0">
                <a:solidFill>
                  <a:schemeClr val="tx2"/>
                </a:solidFill>
                <a:effectLst/>
                <a:latin typeface="Arial" charset="0"/>
                <a:ea typeface="+mn-ea"/>
                <a:cs typeface="Arial" charset="0"/>
              </a:rPr>
              <a:t>© 2018 Protiviti Inc. An Equal Opportunity Employer M/F/Disability/Veterans.</a:t>
            </a:r>
            <a:r>
              <a:rPr lang="en-US" sz="800" kern="1200" baseline="0" dirty="0">
                <a:solidFill>
                  <a:schemeClr val="tx2"/>
                </a:solidFill>
                <a:effectLst/>
                <a:latin typeface="Arial" charset="0"/>
                <a:ea typeface="+mn-ea"/>
                <a:cs typeface="Arial" charset="0"/>
              </a:rPr>
              <a:t> </a:t>
            </a:r>
            <a:r>
              <a:rPr lang="en-US" sz="800" kern="1200" dirty="0">
                <a:solidFill>
                  <a:schemeClr val="tx2"/>
                </a:solidFill>
                <a:effectLst/>
                <a:latin typeface="Arial" charset="0"/>
                <a:ea typeface="+mn-ea"/>
                <a:cs typeface="Arial" charset="0"/>
              </a:rPr>
              <a:t>Protiviti is not licensed or registered as a public accounting firm and does</a:t>
            </a:r>
            <a:r>
              <a:rPr lang="en-US" sz="800" kern="1200" baseline="0" dirty="0">
                <a:solidFill>
                  <a:schemeClr val="tx2"/>
                </a:solidFill>
                <a:effectLst/>
                <a:latin typeface="Arial" charset="0"/>
                <a:ea typeface="+mn-ea"/>
                <a:cs typeface="Arial" charset="0"/>
              </a:rPr>
              <a:t> </a:t>
            </a:r>
            <a:r>
              <a:rPr lang="en-US" sz="800" kern="1200" dirty="0">
                <a:solidFill>
                  <a:schemeClr val="tx2"/>
                </a:solidFill>
                <a:effectLst/>
                <a:latin typeface="Arial" charset="0"/>
                <a:ea typeface="+mn-ea"/>
                <a:cs typeface="Arial" charset="0"/>
              </a:rPr>
              <a:t>not issue opinions on financial statements or </a:t>
            </a:r>
            <a:br>
              <a:rPr lang="en-US" sz="800" kern="1200" dirty="0">
                <a:solidFill>
                  <a:schemeClr val="tx2"/>
                </a:solidFill>
                <a:effectLst/>
                <a:latin typeface="Arial" charset="0"/>
                <a:ea typeface="+mn-ea"/>
                <a:cs typeface="Arial" charset="0"/>
              </a:rPr>
            </a:br>
            <a:r>
              <a:rPr lang="en-US" sz="800" kern="1200" dirty="0">
                <a:solidFill>
                  <a:schemeClr val="tx2"/>
                </a:solidFill>
                <a:effectLst/>
                <a:latin typeface="Arial" charset="0"/>
                <a:ea typeface="+mn-ea"/>
                <a:cs typeface="Arial" charset="0"/>
              </a:rPr>
              <a:t>offer attestation services.</a:t>
            </a:r>
            <a:r>
              <a:rPr lang="en-US" sz="800" kern="1200" baseline="0" dirty="0">
                <a:solidFill>
                  <a:schemeClr val="tx2"/>
                </a:solidFill>
                <a:effectLst/>
                <a:latin typeface="Arial" charset="0"/>
                <a:ea typeface="+mn-ea"/>
                <a:cs typeface="Arial" charset="0"/>
              </a:rPr>
              <a:t> </a:t>
            </a:r>
            <a:r>
              <a:rPr lang="en-US" sz="800" kern="1200" dirty="0">
                <a:solidFill>
                  <a:schemeClr val="tx2"/>
                </a:solidFill>
                <a:effectLst/>
                <a:latin typeface="Arial" charset="0"/>
                <a:ea typeface="+mn-ea"/>
                <a:cs typeface="Arial" charset="0"/>
              </a:rPr>
              <a:t>All registered trademarks are the property of their respective owners.</a:t>
            </a:r>
          </a:p>
        </p:txBody>
      </p:sp>
      <p:sp>
        <p:nvSpPr>
          <p:cNvPr id="7" name="Rectangle 6"/>
          <p:cNvSpPr/>
          <p:nvPr userDrawn="1"/>
        </p:nvSpPr>
        <p:spPr>
          <a:xfrm>
            <a:off x="619125" y="1143000"/>
            <a:ext cx="9291828"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8604" y="2872740"/>
            <a:ext cx="4227916" cy="27432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3857" y="5980195"/>
            <a:ext cx="1412082" cy="418513"/>
          </a:xfrm>
          <a:prstGeom prst="rect">
            <a:avLst/>
          </a:prstGeom>
        </p:spPr>
      </p:pic>
    </p:spTree>
    <p:extLst>
      <p:ext uri="{BB962C8B-B14F-4D97-AF65-F5344CB8AC3E}">
        <p14:creationId xmlns:p14="http://schemas.microsoft.com/office/powerpoint/2010/main" val="92508992"/>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026648-BCB3-47E3-8128-611D1202DC8A}" type="slidenum">
              <a:rPr lang="en-US" smtClean="0"/>
              <a:pPr/>
              <a:t>‹#›</a:t>
            </a:fld>
            <a:endParaRPr lang="en-US"/>
          </a:p>
        </p:txBody>
      </p:sp>
    </p:spTree>
    <p:extLst>
      <p:ext uri="{BB962C8B-B14F-4D97-AF65-F5344CB8AC3E}">
        <p14:creationId xmlns:p14="http://schemas.microsoft.com/office/powerpoint/2010/main" val="13313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_Image 1">
    <p:spTree>
      <p:nvGrpSpPr>
        <p:cNvPr id="1" name=""/>
        <p:cNvGrpSpPr/>
        <p:nvPr/>
      </p:nvGrpSpPr>
      <p:grpSpPr>
        <a:xfrm>
          <a:off x="0" y="0"/>
          <a:ext cx="0" cy="0"/>
          <a:chOff x="0" y="0"/>
          <a:chExt cx="0" cy="0"/>
        </a:xfrm>
      </p:grpSpPr>
      <p:pic>
        <p:nvPicPr>
          <p:cNvPr id="9" name="Picture 8" descr="LightBoxLibraries_LightBulb_RF_HiRes_CMYK_RT_Low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9640" y="1133475"/>
            <a:ext cx="4527550" cy="572452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Rectangle 12"/>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 </a:t>
            </a:r>
          </a:p>
          <a:p>
            <a:r>
              <a:rPr lang="en-US" dirty="0"/>
              <a:t>Date</a:t>
            </a:r>
          </a:p>
        </p:txBody>
      </p:sp>
      <p:sp>
        <p:nvSpPr>
          <p:cNvPr id="12" name="Rectangle 11"/>
          <p:cNvSpPr/>
          <p:nvPr userDrawn="1"/>
        </p:nvSpPr>
        <p:spPr>
          <a:xfrm>
            <a:off x="3962400" y="1143000"/>
            <a:ext cx="59436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6" name="TextBox 15"/>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spTree>
    <p:extLst>
      <p:ext uri="{BB962C8B-B14F-4D97-AF65-F5344CB8AC3E}">
        <p14:creationId xmlns:p14="http://schemas.microsoft.com/office/powerpoint/2010/main" val="27612028"/>
      </p:ext>
    </p:extLst>
  </p:cSld>
  <p:clrMapOvr>
    <a:masterClrMapping/>
  </p:clrMapOvr>
  <p:extLst mod="1">
    <p:ext uri="{DCECCB84-F9BA-43D5-87BE-67443E8EF086}">
      <p15:sldGuideLst xmlns:p15="http://schemas.microsoft.com/office/powerpoint/2012/main">
        <p15:guide id="1" pos="62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_Image 2">
    <p:spTree>
      <p:nvGrpSpPr>
        <p:cNvPr id="1" name=""/>
        <p:cNvGrpSpPr/>
        <p:nvPr/>
      </p:nvGrpSpPr>
      <p:grpSpPr>
        <a:xfrm>
          <a:off x="0" y="0"/>
          <a:ext cx="0" cy="0"/>
          <a:chOff x="0" y="0"/>
          <a:chExt cx="0" cy="0"/>
        </a:xfrm>
      </p:grpSpPr>
      <p:pic>
        <p:nvPicPr>
          <p:cNvPr id="9" name="Picture 8" descr="EFrazier_160628-0762GS-RT_RHIOwn_RGB_Low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58548"/>
            <a:ext cx="9915215" cy="5120015"/>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Tree>
    <p:extLst>
      <p:ext uri="{BB962C8B-B14F-4D97-AF65-F5344CB8AC3E}">
        <p14:creationId xmlns:p14="http://schemas.microsoft.com/office/powerpoint/2010/main" val="392368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_Image 2">
    <p:spTree>
      <p:nvGrpSpPr>
        <p:cNvPr id="1" name=""/>
        <p:cNvGrpSpPr/>
        <p:nvPr/>
      </p:nvGrpSpPr>
      <p:grpSpPr>
        <a:xfrm>
          <a:off x="0" y="0"/>
          <a:ext cx="0" cy="0"/>
          <a:chOff x="0" y="0"/>
          <a:chExt cx="0" cy="0"/>
        </a:xfrm>
      </p:grpSpPr>
      <p:pic>
        <p:nvPicPr>
          <p:cNvPr id="9" name="Picture 8" descr="MediaFocus_se083631-L_MedRes_RF-RT.jpg"/>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1" y="1181029"/>
            <a:ext cx="9910303" cy="5105471"/>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Tree>
    <p:extLst>
      <p:ext uri="{BB962C8B-B14F-4D97-AF65-F5344CB8AC3E}">
        <p14:creationId xmlns:p14="http://schemas.microsoft.com/office/powerpoint/2010/main" val="392368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_Image 2">
    <p:spTree>
      <p:nvGrpSpPr>
        <p:cNvPr id="1" name=""/>
        <p:cNvGrpSpPr/>
        <p:nvPr/>
      </p:nvGrpSpPr>
      <p:grpSpPr>
        <a:xfrm>
          <a:off x="0" y="0"/>
          <a:ext cx="0" cy="0"/>
          <a:chOff x="0" y="0"/>
          <a:chExt cx="0" cy="0"/>
        </a:xfrm>
      </p:grpSpPr>
      <p:pic>
        <p:nvPicPr>
          <p:cNvPr id="9" name="Picture 8" descr="EMP54_HiRes_RHIOwn_RGB_LowRes.jpg"/>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178035"/>
            <a:ext cx="9906000" cy="5100528"/>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TextBox 12"/>
          <p:cNvSpPr txBox="1"/>
          <p:nvPr userDrawn="1"/>
        </p:nvSpPr>
        <p:spPr>
          <a:xfrm>
            <a:off x="0" y="6063119"/>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Brandon W., Houston</a:t>
            </a:r>
          </a:p>
        </p:txBody>
      </p:sp>
    </p:spTree>
    <p:extLst>
      <p:ext uri="{BB962C8B-B14F-4D97-AF65-F5344CB8AC3E}">
        <p14:creationId xmlns:p14="http://schemas.microsoft.com/office/powerpoint/2010/main" val="392368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_Imag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1136270"/>
            <a:ext cx="9906001" cy="5131180"/>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TextBox 12"/>
          <p:cNvSpPr txBox="1"/>
          <p:nvPr userDrawn="1"/>
        </p:nvSpPr>
        <p:spPr>
          <a:xfrm>
            <a:off x="-5" y="6052006"/>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Richard M., Waterloo</a:t>
            </a:r>
          </a:p>
        </p:txBody>
      </p:sp>
    </p:spTree>
    <p:extLst>
      <p:ext uri="{BB962C8B-B14F-4D97-AF65-F5344CB8AC3E}">
        <p14:creationId xmlns:p14="http://schemas.microsoft.com/office/powerpoint/2010/main" val="392368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_Image 2">
    <p:spTree>
      <p:nvGrpSpPr>
        <p:cNvPr id="1" name=""/>
        <p:cNvGrpSpPr/>
        <p:nvPr/>
      </p:nvGrpSpPr>
      <p:grpSpPr>
        <a:xfrm>
          <a:off x="0" y="0"/>
          <a:ext cx="0" cy="0"/>
          <a:chOff x="0" y="0"/>
          <a:chExt cx="0" cy="0"/>
        </a:xfrm>
      </p:grpSpPr>
      <p:pic>
        <p:nvPicPr>
          <p:cNvPr id="9" name="Picture 8" descr="EMP687_HiRes_RHIOwn_RGB_Low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58549"/>
            <a:ext cx="9906000" cy="5108901"/>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TextBox 12"/>
          <p:cNvSpPr txBox="1"/>
          <p:nvPr userDrawn="1"/>
        </p:nvSpPr>
        <p:spPr>
          <a:xfrm>
            <a:off x="0" y="6052006"/>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Roger Z., Houston</a:t>
            </a:r>
          </a:p>
        </p:txBody>
      </p:sp>
    </p:spTree>
    <p:extLst>
      <p:ext uri="{BB962C8B-B14F-4D97-AF65-F5344CB8AC3E}">
        <p14:creationId xmlns:p14="http://schemas.microsoft.com/office/powerpoint/2010/main" val="392368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_Imag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47410"/>
            <a:ext cx="9906000" cy="5120040"/>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TextBox 12"/>
          <p:cNvSpPr txBox="1"/>
          <p:nvPr userDrawn="1"/>
        </p:nvSpPr>
        <p:spPr>
          <a:xfrm>
            <a:off x="0" y="6052006"/>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Nikhil K., New Delhi</a:t>
            </a:r>
          </a:p>
        </p:txBody>
      </p:sp>
    </p:spTree>
    <p:extLst>
      <p:ext uri="{BB962C8B-B14F-4D97-AF65-F5344CB8AC3E}">
        <p14:creationId xmlns:p14="http://schemas.microsoft.com/office/powerpoint/2010/main" val="392368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_Imag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166894"/>
            <a:ext cx="9906001" cy="5100556"/>
          </a:xfrm>
          <a:prstGeom prst="rect">
            <a:avLst/>
          </a:prstGeom>
        </p:spPr>
      </p:pic>
      <p:sp>
        <p:nvSpPr>
          <p:cNvPr id="11" name="Rectangle 10"/>
          <p:cNvSpPr/>
          <p:nvPr userDrawn="1"/>
        </p:nvSpPr>
        <p:spPr>
          <a:xfrm>
            <a:off x="3962400" y="1143000"/>
            <a:ext cx="5943600" cy="3200400"/>
          </a:xfrm>
          <a:prstGeom prst="rect">
            <a:avLst/>
          </a:prstGeom>
          <a:gradFill flip="none" rotWithShape="0">
            <a:gsLst>
              <a:gs pos="50000">
                <a:srgbClr val="3897B2">
                  <a:alpha val="85000"/>
                </a:srgbClr>
              </a:gs>
              <a:gs pos="0">
                <a:srgbClr val="00BDD2">
                  <a:lumMod val="100000"/>
                  <a:alpha val="85000"/>
                </a:srgbClr>
              </a:gs>
              <a:gs pos="100000">
                <a:srgbClr val="356783">
                  <a:alpha val="8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p>
          <a:p>
            <a:pPr algn="ctr"/>
            <a:endParaRPr lang="en-US" sz="1200"/>
          </a:p>
          <a:p>
            <a:pPr algn="ctr"/>
            <a:endParaRPr lang="en-US" sz="1200"/>
          </a:p>
        </p:txBody>
      </p:sp>
      <p:sp>
        <p:nvSpPr>
          <p:cNvPr id="2" name="Title 1"/>
          <p:cNvSpPr>
            <a:spLocks noGrp="1"/>
          </p:cNvSpPr>
          <p:nvPr>
            <p:ph type="ctrTitle" hasCustomPrompt="1"/>
          </p:nvPr>
        </p:nvSpPr>
        <p:spPr>
          <a:xfrm>
            <a:off x="3962400" y="1143001"/>
            <a:ext cx="5324475" cy="1920240"/>
          </a:xfrm>
        </p:spPr>
        <p:txBody>
          <a:bodyPr lIns="274320" tIns="91440" rIns="0" bIns="91440" anchor="b"/>
          <a:lstStyle>
            <a:lvl1pPr algn="l">
              <a:lnSpc>
                <a:spcPct val="90000"/>
              </a:lnSpc>
              <a:defRPr sz="2800">
                <a:solidFill>
                  <a:schemeClr val="bg1"/>
                </a:solidFill>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3962400" y="3063242"/>
            <a:ext cx="5324475" cy="1280159"/>
          </a:xfrm>
        </p:spPr>
        <p:txBody>
          <a:bodyPr lIns="274320" tIns="91440" bIns="91440">
            <a:noAutofit/>
          </a:bodyPr>
          <a:lstStyle>
            <a:lvl1pPr marL="0" indent="0" algn="l">
              <a:lnSpc>
                <a:spcPct val="90000"/>
              </a:lnSpc>
              <a:spcBef>
                <a:spcPts val="1200"/>
              </a:spcBef>
              <a:spcAft>
                <a:spcPts val="0"/>
              </a:spcAft>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1-2 lines</a:t>
            </a:r>
          </a:p>
          <a:p>
            <a:r>
              <a:rPr lang="en-US" dirty="0"/>
              <a:t>Date</a:t>
            </a:r>
          </a:p>
        </p:txBody>
      </p:sp>
      <p:sp>
        <p:nvSpPr>
          <p:cNvPr id="10" name="Rectangle 9"/>
          <p:cNvSpPr/>
          <p:nvPr userDrawn="1"/>
        </p:nvSpPr>
        <p:spPr>
          <a:xfrm>
            <a:off x="0" y="1143000"/>
            <a:ext cx="9906000" cy="114300"/>
          </a:xfrm>
          <a:prstGeom prst="rect">
            <a:avLst/>
          </a:prstGeom>
          <a:gradFill flip="none" rotWithShape="0">
            <a:gsLst>
              <a:gs pos="0">
                <a:srgbClr val="00AABD"/>
              </a:gs>
              <a:gs pos="100000">
                <a:srgbClr val="0035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p>
        </p:txBody>
      </p:sp>
      <p:sp>
        <p:nvSpPr>
          <p:cNvPr id="18" name="TextBox 17"/>
          <p:cNvSpPr txBox="1"/>
          <p:nvPr userDrawn="1"/>
        </p:nvSpPr>
        <p:spPr>
          <a:xfrm>
            <a:off x="6283368" y="6286501"/>
            <a:ext cx="3146695" cy="571499"/>
          </a:xfrm>
          <a:prstGeom prst="rect">
            <a:avLst/>
          </a:prstGeom>
          <a:noFill/>
        </p:spPr>
        <p:txBody>
          <a:bodyPr wrap="none" lIns="0" tIns="0" rIns="0" bIns="0" rtlCol="0" anchor="ctr" anchorCtr="0">
            <a:noAutofit/>
          </a:bodyPr>
          <a:lstStyle/>
          <a:p>
            <a:pPr algn="r"/>
            <a:r>
              <a:rPr lang="en-US" sz="800" kern="1200">
                <a:solidFill>
                  <a:schemeClr val="tx1"/>
                </a:solidFill>
                <a:latin typeface="+mj-lt"/>
                <a:ea typeface="+mn-ea"/>
                <a:cs typeface="Lao UI" panose="020B0502040204020203" pitchFamily="34" charset="0"/>
              </a:rPr>
              <a:t>Internal Audit, Risk, Business &amp; Technology Consulting </a:t>
            </a:r>
            <a:endParaRPr lang="en-US" sz="800">
              <a:latin typeface="+mj-lt"/>
              <a:cs typeface="Lao UI" panose="020B0502040204020203"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349" y="323377"/>
            <a:ext cx="1409970" cy="491257"/>
          </a:xfrm>
          <a:prstGeom prst="rect">
            <a:avLst/>
          </a:prstGeom>
        </p:spPr>
      </p:pic>
      <p:sp>
        <p:nvSpPr>
          <p:cNvPr id="13" name="TextBox 12"/>
          <p:cNvSpPr txBox="1"/>
          <p:nvPr userDrawn="1"/>
        </p:nvSpPr>
        <p:spPr>
          <a:xfrm>
            <a:off x="-1" y="6052006"/>
            <a:ext cx="3657600" cy="215444"/>
          </a:xfrm>
          <a:prstGeom prst="rect">
            <a:avLst/>
          </a:prstGeom>
          <a:noFill/>
        </p:spPr>
        <p:txBody>
          <a:bodyPr wrap="square" rtlCol="0">
            <a:spAutoFit/>
          </a:bodyPr>
          <a:lstStyle/>
          <a:p>
            <a:pPr algn="l"/>
            <a:r>
              <a:rPr lang="en-US" sz="800" b="0" kern="1200" dirty="0">
                <a:solidFill>
                  <a:schemeClr val="bg1"/>
                </a:solidFill>
                <a:latin typeface="+mn-lt"/>
                <a:ea typeface="+mn-ea"/>
                <a:cs typeface="+mn-cs"/>
              </a:rPr>
              <a:t>Protiviti Perspective provided by Jimmy W., Toronto</a:t>
            </a:r>
          </a:p>
        </p:txBody>
      </p:sp>
    </p:spTree>
    <p:extLst>
      <p:ext uri="{BB962C8B-B14F-4D97-AF65-F5344CB8AC3E}">
        <p14:creationId xmlns:p14="http://schemas.microsoft.com/office/powerpoint/2010/main" val="392368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560686" y="6450573"/>
            <a:ext cx="740664" cy="236459"/>
          </a:xfrm>
          <a:prstGeom prst="rect">
            <a:avLst/>
          </a:prstGeom>
        </p:spPr>
      </p:pic>
      <p:sp>
        <p:nvSpPr>
          <p:cNvPr id="2" name="Title Placeholder 1"/>
          <p:cNvSpPr>
            <a:spLocks noGrp="1"/>
          </p:cNvSpPr>
          <p:nvPr>
            <p:ph type="title"/>
          </p:nvPr>
        </p:nvSpPr>
        <p:spPr>
          <a:xfrm>
            <a:off x="624077" y="0"/>
            <a:ext cx="8667750" cy="1143000"/>
          </a:xfrm>
          <a:prstGeom prst="rect">
            <a:avLst/>
          </a:prstGeom>
          <a:noFill/>
          <a:ln w="9525">
            <a:noFill/>
            <a:miter lim="800000"/>
            <a:headEnd/>
            <a:tailEnd/>
          </a:ln>
        </p:spPr>
        <p:txBody>
          <a:bodyPr vert="horz" wrap="square" lIns="0" tIns="182880" rIns="0" bIns="0" numCol="1" anchor="ctr" anchorCtr="0" compatLnSpc="1">
            <a:prstTxWarp prst="textNoShape">
              <a:avLst/>
            </a:prstTxWarp>
            <a:noAutofit/>
          </a:bodyPr>
          <a:lstStyle/>
          <a:p>
            <a:pPr lvl="0" eaLnBrk="0" fontAlgn="base" hangingPunct="0">
              <a:lnSpc>
                <a:spcPct val="85000"/>
              </a:lnSpc>
              <a:spcAft>
                <a:spcPct val="0"/>
              </a:spcAft>
            </a:pPr>
            <a:r>
              <a:rPr lang="en-US" dirty="0"/>
              <a:t>Click to edit Master title style</a:t>
            </a:r>
          </a:p>
        </p:txBody>
      </p:sp>
      <p:sp>
        <p:nvSpPr>
          <p:cNvPr id="3" name="Text Placeholder 2"/>
          <p:cNvSpPr>
            <a:spLocks noGrp="1"/>
          </p:cNvSpPr>
          <p:nvPr>
            <p:ph type="body" idx="1"/>
          </p:nvPr>
        </p:nvSpPr>
        <p:spPr>
          <a:xfrm>
            <a:off x="624077" y="1257300"/>
            <a:ext cx="8667750" cy="116301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H="1">
            <a:off x="609600" y="6286500"/>
            <a:ext cx="8686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4"/>
          </p:nvPr>
        </p:nvSpPr>
        <p:spPr>
          <a:xfrm>
            <a:off x="613966" y="6477021"/>
            <a:ext cx="169918" cy="166649"/>
          </a:xfrm>
          <a:prstGeom prst="rect">
            <a:avLst/>
          </a:prstGeom>
        </p:spPr>
        <p:txBody>
          <a:bodyPr vert="horz" wrap="none" lIns="0" tIns="0" rIns="0" bIns="0" rtlCol="0" anchor="ctr">
            <a:spAutoFit/>
          </a:bodyPr>
          <a:lstStyle>
            <a:lvl1pPr algn="l">
              <a:defRPr sz="1083">
                <a:solidFill>
                  <a:schemeClr val="bg2"/>
                </a:solidFill>
              </a:defRPr>
            </a:lvl1pPr>
          </a:lstStyle>
          <a:p>
            <a:fld id="{1C026648-BCB3-47E3-8128-611D1202DC8A}" type="slidenum">
              <a:rPr lang="en-US" smtClean="0"/>
              <a:pPr/>
              <a:t>‹#›</a:t>
            </a:fld>
            <a:endParaRPr lang="en-US"/>
          </a:p>
        </p:txBody>
      </p:sp>
      <p:sp>
        <p:nvSpPr>
          <p:cNvPr id="12" name="Footer Placeholder 3"/>
          <p:cNvSpPr txBox="1">
            <a:spLocks/>
          </p:cNvSpPr>
          <p:nvPr userDrawn="1"/>
        </p:nvSpPr>
        <p:spPr>
          <a:xfrm>
            <a:off x="916591" y="6445480"/>
            <a:ext cx="5736706" cy="215444"/>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sz="7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700" kern="1200" dirty="0">
                <a:solidFill>
                  <a:schemeClr val="tx2"/>
                </a:solidFill>
                <a:effectLst/>
                <a:latin typeface="Arial" charset="0"/>
                <a:ea typeface="+mn-ea"/>
                <a:cs typeface="Arial" charset="0"/>
              </a:rPr>
              <a:t>© 2018 Protiviti Inc. An Equal Opportunity Employer M/F/Disability/Veterans.</a:t>
            </a:r>
            <a:r>
              <a:rPr lang="en-US" sz="700" kern="1200" baseline="0" dirty="0">
                <a:solidFill>
                  <a:schemeClr val="tx2"/>
                </a:solidFill>
                <a:effectLst/>
                <a:latin typeface="Arial" charset="0"/>
                <a:ea typeface="+mn-ea"/>
                <a:cs typeface="Arial" charset="0"/>
              </a:rPr>
              <a:t> </a:t>
            </a:r>
            <a:r>
              <a:rPr lang="en-US" sz="700" kern="1200" dirty="0">
                <a:solidFill>
                  <a:schemeClr val="tx2"/>
                </a:solidFill>
                <a:effectLst/>
                <a:latin typeface="Arial" charset="0"/>
                <a:ea typeface="+mn-ea"/>
                <a:cs typeface="Arial" charset="0"/>
              </a:rPr>
              <a:t>Protiviti is not licensed or registered as a public accounting firm and does not issue opinions on financial statements or offer attestation services.</a:t>
            </a:r>
            <a:r>
              <a:rPr lang="en-US" sz="700" kern="1200" baseline="0" dirty="0">
                <a:solidFill>
                  <a:schemeClr val="tx2"/>
                </a:solidFill>
                <a:effectLst/>
                <a:latin typeface="Arial" charset="0"/>
                <a:ea typeface="+mn-ea"/>
                <a:cs typeface="Arial" charset="0"/>
              </a:rPr>
              <a:t> </a:t>
            </a:r>
            <a:r>
              <a:rPr lang="en-US" sz="700" kern="1200" dirty="0">
                <a:solidFill>
                  <a:schemeClr val="tx2"/>
                </a:solidFill>
                <a:effectLst/>
                <a:latin typeface="Arial" charset="0"/>
                <a:ea typeface="+mn-ea"/>
                <a:cs typeface="Arial" charset="0"/>
              </a:rPr>
              <a:t>All registered trademarks are the property of their respective owners.</a:t>
            </a:r>
          </a:p>
        </p:txBody>
      </p:sp>
    </p:spTree>
    <p:extLst>
      <p:ext uri="{BB962C8B-B14F-4D97-AF65-F5344CB8AC3E}">
        <p14:creationId xmlns:p14="http://schemas.microsoft.com/office/powerpoint/2010/main" val="37373804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25" r:id="rId13"/>
    <p:sldLayoutId id="2147483726" r:id="rId14"/>
    <p:sldLayoutId id="2147483732" r:id="rId15"/>
    <p:sldLayoutId id="2147483739" r:id="rId16"/>
    <p:sldLayoutId id="2147483738" r:id="rId17"/>
    <p:sldLayoutId id="2147483752" r:id="rId18"/>
  </p:sldLayoutIdLst>
  <p:hf hdr="0" ftr="0" dt="0"/>
  <p:txStyles>
    <p:titleStyle>
      <a:lvl1pPr algn="l" defTabSz="990570" rtl="0" eaLnBrk="1" latinLnBrk="0" hangingPunct="1">
        <a:lnSpc>
          <a:spcPct val="80000"/>
        </a:lnSpc>
        <a:spcBef>
          <a:spcPct val="0"/>
        </a:spcBef>
        <a:buNone/>
        <a:defRPr lang="en-US" sz="2400" b="0" i="0" kern="1200" cap="all" baseline="0" dirty="0">
          <a:solidFill>
            <a:schemeClr val="bg2"/>
          </a:solidFill>
          <a:latin typeface="Arial" pitchFamily="34" charset="0"/>
          <a:ea typeface="+mj-ea"/>
          <a:cs typeface="Arial" pitchFamily="34" charset="0"/>
        </a:defRPr>
      </a:lvl1pPr>
    </p:titleStyle>
    <p:bodyStyle>
      <a:lvl1pPr marL="187452" indent="-187452" algn="l" defTabSz="990570" rtl="0" eaLnBrk="1" latinLnBrk="0" hangingPunct="1">
        <a:lnSpc>
          <a:spcPct val="100000"/>
        </a:lnSpc>
        <a:spcBef>
          <a:spcPts val="1000"/>
        </a:spcBef>
        <a:spcAft>
          <a:spcPts val="200"/>
        </a:spcAft>
        <a:buFont typeface="Arial" panose="020B0604020202020204" pitchFamily="34" charset="0"/>
        <a:buChar char="•"/>
        <a:defRPr sz="1400" kern="1200">
          <a:solidFill>
            <a:schemeClr val="tx2"/>
          </a:solidFill>
          <a:latin typeface="+mn-lt"/>
          <a:ea typeface="+mn-ea"/>
          <a:cs typeface="+mn-cs"/>
        </a:defRPr>
      </a:lvl1pPr>
      <a:lvl2pPr marL="373184" indent="-185732" algn="l" defTabSz="990570" rtl="0" eaLnBrk="1" latinLnBrk="0" hangingPunct="1">
        <a:lnSpc>
          <a:spcPct val="100000"/>
        </a:lnSpc>
        <a:spcBef>
          <a:spcPts val="500"/>
        </a:spcBef>
        <a:spcAft>
          <a:spcPts val="200"/>
        </a:spcAft>
        <a:buFont typeface="Arial" panose="020B0604020202020204" pitchFamily="34" charset="0"/>
        <a:buChar char="−"/>
        <a:defRPr sz="1200" kern="1200">
          <a:solidFill>
            <a:schemeClr val="tx2"/>
          </a:solidFill>
          <a:latin typeface="+mn-lt"/>
          <a:ea typeface="+mn-ea"/>
          <a:cs typeface="+mn-cs"/>
        </a:defRPr>
      </a:lvl2pPr>
      <a:lvl3pPr marL="560635" indent="-187452" algn="l" defTabSz="99057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3pPr>
      <a:lvl4pPr marL="682737" indent="-122102" algn="l" defTabSz="99057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4pPr>
      <a:lvl5pPr marL="803119" indent="-120382" algn="l" defTabSz="99057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856" userDrawn="1">
          <p15:clr>
            <a:srgbClr val="F26B43"/>
          </p15:clr>
        </p15:guide>
        <p15:guide id="6" pos="384" userDrawn="1">
          <p15:clr>
            <a:srgbClr val="F26B43"/>
          </p15:clr>
        </p15:guide>
        <p15:guide id="7" orient="horz" pos="3888" userDrawn="1">
          <p15:clr>
            <a:srgbClr val="F26B43"/>
          </p15:clr>
        </p15:guide>
        <p15:guide id="9" orient="horz" pos="720" userDrawn="1">
          <p15:clr>
            <a:srgbClr val="F26B43"/>
          </p15:clr>
        </p15:guide>
        <p15:guide id="14" orient="horz" pos="3960" userDrawn="1">
          <p15:clr>
            <a:srgbClr val="F26B43"/>
          </p15:clr>
        </p15:guide>
        <p15:guide id="16" orient="horz" pos="7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962400" y="1143001"/>
            <a:ext cx="5324475" cy="1920240"/>
          </a:xfrm>
        </p:spPr>
        <p:txBody>
          <a:bodyPr/>
          <a:lstStyle/>
          <a:p>
            <a:r>
              <a:rPr lang="en-US" dirty="0" err="1" smtClean="0"/>
              <a:t>Blockchain</a:t>
            </a:r>
            <a:endParaRPr lang="en-US" dirty="0"/>
          </a:p>
        </p:txBody>
      </p:sp>
      <p:sp>
        <p:nvSpPr>
          <p:cNvPr id="5" name="Subtitle 8"/>
          <p:cNvSpPr>
            <a:spLocks noGrp="1"/>
          </p:cNvSpPr>
          <p:nvPr>
            <p:ph type="subTitle" idx="1"/>
          </p:nvPr>
        </p:nvSpPr>
        <p:spPr>
          <a:xfrm>
            <a:off x="3962400" y="3063242"/>
            <a:ext cx="5324475" cy="1280159"/>
          </a:xfrm>
        </p:spPr>
        <p:txBody>
          <a:bodyPr/>
          <a:lstStyle/>
          <a:p>
            <a:r>
              <a:rPr lang="en-US" b="1" dirty="0" smtClean="0"/>
              <a:t>A Walk Through Digital Blocks</a:t>
            </a:r>
            <a:endParaRPr lang="en-US" dirty="0"/>
          </a:p>
          <a:p>
            <a:r>
              <a:rPr lang="en-US" dirty="0"/>
              <a:t>2018</a:t>
            </a:r>
          </a:p>
        </p:txBody>
      </p:sp>
    </p:spTree>
    <p:extLst>
      <p:ext uri="{BB962C8B-B14F-4D97-AF65-F5344CB8AC3E}">
        <p14:creationId xmlns:p14="http://schemas.microsoft.com/office/powerpoint/2010/main" val="2983589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4" name="Slide Number Placeholder 3"/>
          <p:cNvSpPr>
            <a:spLocks noGrp="1"/>
          </p:cNvSpPr>
          <p:nvPr>
            <p:ph type="sldNum" sz="quarter" idx="4"/>
          </p:nvPr>
        </p:nvSpPr>
        <p:spPr/>
        <p:txBody>
          <a:bodyPr/>
          <a:lstStyle/>
          <a:p>
            <a:fld id="{1C026648-BCB3-47E3-8128-611D1202DC8A}" type="slidenum">
              <a:rPr lang="en-US" smtClean="0"/>
              <a:pPr/>
              <a:t>10</a:t>
            </a:fld>
            <a:endParaRPr lang="en-US"/>
          </a:p>
        </p:txBody>
      </p:sp>
      <p:sp>
        <p:nvSpPr>
          <p:cNvPr id="5" name="Rectangle 4"/>
          <p:cNvSpPr/>
          <p:nvPr/>
        </p:nvSpPr>
        <p:spPr>
          <a:xfrm>
            <a:off x="771060" y="2595716"/>
            <a:ext cx="13748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88218" y="2595716"/>
            <a:ext cx="137483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05376" y="2595716"/>
            <a:ext cx="137483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1060" y="3893575"/>
            <a:ext cx="1374830" cy="338554"/>
          </a:xfrm>
          <a:prstGeom prst="rect">
            <a:avLst/>
          </a:prstGeom>
          <a:noFill/>
          <a:ln>
            <a:solidFill>
              <a:schemeClr val="accent1">
                <a:shade val="50000"/>
              </a:schemeClr>
            </a:solidFill>
          </a:ln>
        </p:spPr>
        <p:txBody>
          <a:bodyPr wrap="square" rtlCol="0">
            <a:spAutoFit/>
          </a:bodyPr>
          <a:lstStyle/>
          <a:p>
            <a:r>
              <a:rPr lang="en-US" sz="1600" dirty="0" smtClean="0"/>
              <a:t>HASH: 1RTY</a:t>
            </a:r>
            <a:endParaRPr lang="en-US" sz="1600" dirty="0"/>
          </a:p>
        </p:txBody>
      </p:sp>
      <p:sp>
        <p:nvSpPr>
          <p:cNvPr id="9" name="TextBox 8"/>
          <p:cNvSpPr txBox="1"/>
          <p:nvPr/>
        </p:nvSpPr>
        <p:spPr>
          <a:xfrm>
            <a:off x="613966" y="4554795"/>
            <a:ext cx="1812144" cy="338554"/>
          </a:xfrm>
          <a:prstGeom prst="rect">
            <a:avLst/>
          </a:prstGeom>
          <a:noFill/>
          <a:ln>
            <a:solidFill>
              <a:schemeClr val="accent1">
                <a:shade val="50000"/>
              </a:schemeClr>
            </a:solidFill>
          </a:ln>
        </p:spPr>
        <p:txBody>
          <a:bodyPr wrap="square" rtlCol="0">
            <a:spAutoFit/>
          </a:bodyPr>
          <a:lstStyle/>
          <a:p>
            <a:r>
              <a:rPr lang="en-US" sz="1600" dirty="0" smtClean="0"/>
              <a:t>PRV HASH: 0000</a:t>
            </a:r>
            <a:endParaRPr lang="en-US" sz="1600" dirty="0"/>
          </a:p>
        </p:txBody>
      </p:sp>
      <p:sp>
        <p:nvSpPr>
          <p:cNvPr id="10" name="TextBox 9"/>
          <p:cNvSpPr txBox="1"/>
          <p:nvPr/>
        </p:nvSpPr>
        <p:spPr>
          <a:xfrm>
            <a:off x="4088218" y="3893575"/>
            <a:ext cx="1374830" cy="338554"/>
          </a:xfrm>
          <a:prstGeom prst="rect">
            <a:avLst/>
          </a:prstGeom>
          <a:noFill/>
          <a:ln>
            <a:solidFill>
              <a:schemeClr val="accent1">
                <a:shade val="50000"/>
              </a:schemeClr>
            </a:solidFill>
          </a:ln>
        </p:spPr>
        <p:txBody>
          <a:bodyPr wrap="square" rtlCol="0">
            <a:spAutoFit/>
          </a:bodyPr>
          <a:lstStyle/>
          <a:p>
            <a:r>
              <a:rPr lang="en-US" sz="1600" dirty="0" smtClean="0"/>
              <a:t>HASH: 4FEE</a:t>
            </a:r>
            <a:endParaRPr lang="en-US" sz="1600" dirty="0"/>
          </a:p>
        </p:txBody>
      </p:sp>
      <p:sp>
        <p:nvSpPr>
          <p:cNvPr id="11" name="TextBox 10"/>
          <p:cNvSpPr txBox="1"/>
          <p:nvPr/>
        </p:nvSpPr>
        <p:spPr>
          <a:xfrm>
            <a:off x="3827206" y="4615588"/>
            <a:ext cx="1854499" cy="338554"/>
          </a:xfrm>
          <a:prstGeom prst="rect">
            <a:avLst/>
          </a:prstGeom>
          <a:noFill/>
          <a:ln>
            <a:solidFill>
              <a:schemeClr val="accent1">
                <a:shade val="50000"/>
              </a:schemeClr>
            </a:solidFill>
          </a:ln>
        </p:spPr>
        <p:txBody>
          <a:bodyPr wrap="square" rtlCol="0">
            <a:spAutoFit/>
          </a:bodyPr>
          <a:lstStyle/>
          <a:p>
            <a:r>
              <a:rPr lang="en-US" sz="1600" dirty="0" smtClean="0"/>
              <a:t>PRV HASH: 1RTY</a:t>
            </a:r>
            <a:endParaRPr lang="en-US" sz="1600" dirty="0"/>
          </a:p>
        </p:txBody>
      </p:sp>
      <p:sp>
        <p:nvSpPr>
          <p:cNvPr id="12" name="TextBox 11"/>
          <p:cNvSpPr txBox="1"/>
          <p:nvPr/>
        </p:nvSpPr>
        <p:spPr>
          <a:xfrm>
            <a:off x="7186719" y="4624278"/>
            <a:ext cx="1861416" cy="338554"/>
          </a:xfrm>
          <a:prstGeom prst="rect">
            <a:avLst/>
          </a:prstGeom>
          <a:noFill/>
          <a:ln>
            <a:solidFill>
              <a:schemeClr val="accent1">
                <a:shade val="50000"/>
              </a:schemeClr>
            </a:solidFill>
          </a:ln>
        </p:spPr>
        <p:txBody>
          <a:bodyPr wrap="square" rtlCol="0">
            <a:spAutoFit/>
          </a:bodyPr>
          <a:lstStyle/>
          <a:p>
            <a:r>
              <a:rPr lang="en-US" sz="1600" dirty="0" smtClean="0"/>
              <a:t>PRV HASH: 4FEE</a:t>
            </a:r>
            <a:endParaRPr lang="en-US" sz="1600" dirty="0"/>
          </a:p>
        </p:txBody>
      </p:sp>
      <p:sp>
        <p:nvSpPr>
          <p:cNvPr id="14" name="TextBox 13"/>
          <p:cNvSpPr txBox="1"/>
          <p:nvPr/>
        </p:nvSpPr>
        <p:spPr>
          <a:xfrm>
            <a:off x="7405375" y="3893575"/>
            <a:ext cx="1399411" cy="338554"/>
          </a:xfrm>
          <a:prstGeom prst="rect">
            <a:avLst/>
          </a:prstGeom>
          <a:noFill/>
          <a:ln>
            <a:solidFill>
              <a:schemeClr val="accent1">
                <a:shade val="50000"/>
              </a:schemeClr>
            </a:solidFill>
          </a:ln>
        </p:spPr>
        <p:txBody>
          <a:bodyPr wrap="square" rtlCol="0">
            <a:spAutoFit/>
          </a:bodyPr>
          <a:lstStyle/>
          <a:p>
            <a:r>
              <a:rPr lang="en-US" sz="1600" dirty="0" smtClean="0"/>
              <a:t>HASH: GX32</a:t>
            </a:r>
            <a:endParaRPr lang="en-US" sz="1600" dirty="0"/>
          </a:p>
        </p:txBody>
      </p:sp>
      <p:sp>
        <p:nvSpPr>
          <p:cNvPr id="15" name="Right Arrow 14"/>
          <p:cNvSpPr/>
          <p:nvPr/>
        </p:nvSpPr>
        <p:spPr>
          <a:xfrm>
            <a:off x="2426110" y="2810600"/>
            <a:ext cx="1238864" cy="48463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5681705" y="2810600"/>
            <a:ext cx="1427018" cy="484632"/>
          </a:xfrm>
          <a:prstGeom prst="lef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536000" y="3758400"/>
            <a:ext cx="525600" cy="597600"/>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79953" y="3887227"/>
            <a:ext cx="1374830" cy="338554"/>
          </a:xfrm>
          <a:prstGeom prst="rect">
            <a:avLst/>
          </a:prstGeom>
          <a:noFill/>
          <a:ln>
            <a:solidFill>
              <a:schemeClr val="accent1">
                <a:shade val="50000"/>
              </a:schemeClr>
            </a:solidFill>
          </a:ln>
        </p:spPr>
        <p:txBody>
          <a:bodyPr wrap="square" rtlCol="0">
            <a:spAutoFit/>
          </a:bodyPr>
          <a:lstStyle/>
          <a:p>
            <a:r>
              <a:rPr lang="en-US" sz="1600" dirty="0" smtClean="0"/>
              <a:t>HASH: KJL7</a:t>
            </a:r>
            <a:endParaRPr lang="en-US" sz="1600" dirty="0"/>
          </a:p>
        </p:txBody>
      </p:sp>
      <p:cxnSp>
        <p:nvCxnSpPr>
          <p:cNvPr id="22" name="Straight Connector 21"/>
          <p:cNvCxnSpPr/>
          <p:nvPr/>
        </p:nvCxnSpPr>
        <p:spPr>
          <a:xfrm>
            <a:off x="7829991" y="4494755"/>
            <a:ext cx="525600" cy="597600"/>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5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C026648-BCB3-47E3-8128-611D1202DC8A}" type="slidenum">
              <a:rPr lang="en-US" smtClean="0"/>
              <a:pPr/>
              <a:t>11</a:t>
            </a:fld>
            <a:endParaRPr lang="en-US"/>
          </a:p>
        </p:txBody>
      </p:sp>
      <p:sp>
        <p:nvSpPr>
          <p:cNvPr id="5" name="Text Placeholder 1"/>
          <p:cNvSpPr txBox="1">
            <a:spLocks/>
          </p:cNvSpPr>
          <p:nvPr/>
        </p:nvSpPr>
        <p:spPr>
          <a:xfrm>
            <a:off x="341059" y="450878"/>
            <a:ext cx="9767888" cy="295466"/>
          </a:xfrm>
          <a:prstGeom prst="rect">
            <a:avLst/>
          </a:prstGeom>
        </p:spPr>
        <p:txBody>
          <a:bodyPr vert="horz" wrap="square" lIns="0" tIns="0" rIns="0" bIns="0" rtlCol="0">
            <a:spAutoFit/>
          </a:bodyPr>
          <a:lstStyle>
            <a:lvl1pPr marL="187452" indent="-187452" algn="l" defTabSz="990570" rtl="0" eaLnBrk="1" latinLnBrk="0" hangingPunct="1">
              <a:lnSpc>
                <a:spcPct val="100000"/>
              </a:lnSpc>
              <a:spcBef>
                <a:spcPts val="1000"/>
              </a:spcBef>
              <a:spcAft>
                <a:spcPts val="200"/>
              </a:spcAft>
              <a:buFont typeface="Arial" panose="020B0604020202020204" pitchFamily="34" charset="0"/>
              <a:buChar char="•"/>
              <a:defRPr sz="1400" kern="1200">
                <a:solidFill>
                  <a:schemeClr val="tx2"/>
                </a:solidFill>
                <a:latin typeface="+mn-lt"/>
                <a:ea typeface="+mn-ea"/>
                <a:cs typeface="+mn-cs"/>
              </a:defRPr>
            </a:lvl1pPr>
            <a:lvl2pPr marL="373184" indent="-185732" algn="l" defTabSz="990570" rtl="0" eaLnBrk="1" latinLnBrk="0" hangingPunct="1">
              <a:lnSpc>
                <a:spcPct val="100000"/>
              </a:lnSpc>
              <a:spcBef>
                <a:spcPts val="500"/>
              </a:spcBef>
              <a:spcAft>
                <a:spcPts val="200"/>
              </a:spcAft>
              <a:buFont typeface="Arial" panose="020B0604020202020204" pitchFamily="34" charset="0"/>
              <a:buChar char="−"/>
              <a:defRPr sz="1200" kern="1200">
                <a:solidFill>
                  <a:schemeClr val="tx2"/>
                </a:solidFill>
                <a:latin typeface="+mn-lt"/>
                <a:ea typeface="+mn-ea"/>
                <a:cs typeface="+mn-cs"/>
              </a:defRPr>
            </a:lvl2pPr>
            <a:lvl3pPr marL="560635" indent="-187452" algn="l" defTabSz="99057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3pPr>
            <a:lvl4pPr marL="682737" indent="-122102" algn="l" defTabSz="99057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4pPr>
            <a:lvl5pPr marL="803119" indent="-120382" algn="l" defTabSz="990570" rtl="0" eaLnBrk="1" latinLnBrk="0" hangingPunct="1">
              <a:lnSpc>
                <a:spcPct val="100000"/>
              </a:lnSpc>
              <a:spcBef>
                <a:spcPts val="200"/>
              </a:spcBef>
              <a:spcAft>
                <a:spcPts val="200"/>
              </a:spcAft>
              <a:buFont typeface="Arial" panose="020B0604020202020204" pitchFamily="34" charset="0"/>
              <a:buChar char="•"/>
              <a:defRPr sz="1100" kern="1200">
                <a:solidFill>
                  <a:schemeClr val="tx2"/>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ct val="80000"/>
              </a:lnSpc>
              <a:spcBef>
                <a:spcPct val="0"/>
              </a:spcBef>
              <a:buNone/>
            </a:pPr>
            <a:r>
              <a:rPr lang="en-US" sz="2400" cap="all" dirty="0">
                <a:solidFill>
                  <a:schemeClr val="bg2"/>
                </a:solidFill>
                <a:latin typeface="Arial" pitchFamily="34" charset="0"/>
                <a:ea typeface="+mj-ea"/>
                <a:cs typeface="Arial" pitchFamily="34" charset="0"/>
              </a:rPr>
              <a:t>Key Characteristics of A </a:t>
            </a:r>
            <a:r>
              <a:rPr lang="en-US" sz="2400" cap="all" dirty="0" err="1">
                <a:solidFill>
                  <a:schemeClr val="bg2"/>
                </a:solidFill>
                <a:latin typeface="Arial" pitchFamily="34" charset="0"/>
                <a:ea typeface="+mj-ea"/>
                <a:cs typeface="Arial" pitchFamily="34" charset="0"/>
              </a:rPr>
              <a:t>Blockchain</a:t>
            </a:r>
            <a:r>
              <a:rPr lang="en-US" sz="2400" cap="all" dirty="0">
                <a:solidFill>
                  <a:schemeClr val="bg2"/>
                </a:solidFill>
                <a:latin typeface="Arial" pitchFamily="34" charset="0"/>
                <a:ea typeface="+mj-ea"/>
                <a:cs typeface="Arial" pitchFamily="34" charset="0"/>
              </a:rPr>
              <a:t> Network</a:t>
            </a:r>
            <a:endParaRPr lang="en-US" sz="2400" cap="all" dirty="0">
              <a:solidFill>
                <a:schemeClr val="bg2"/>
              </a:solidFill>
              <a:latin typeface="Arial" pitchFamily="34" charset="0"/>
              <a:ea typeface="+mj-ea"/>
              <a:cs typeface="Arial" pitchFamily="34" charset="0"/>
            </a:endParaRPr>
          </a:p>
        </p:txBody>
      </p:sp>
      <p:sp>
        <p:nvSpPr>
          <p:cNvPr id="6" name="Oval 5">
            <a:extLst>
              <a:ext uri="{FF2B5EF4-FFF2-40B4-BE49-F238E27FC236}">
                <a16:creationId xmlns="" xmlns:a16="http://schemas.microsoft.com/office/drawing/2014/main" id="{01F3D7E1-164D-4884-9F90-34222AFED3FB}"/>
              </a:ext>
            </a:extLst>
          </p:cNvPr>
          <p:cNvSpPr/>
          <p:nvPr/>
        </p:nvSpPr>
        <p:spPr>
          <a:xfrm>
            <a:off x="3570013" y="1412212"/>
            <a:ext cx="1449619" cy="1449619"/>
          </a:xfrm>
          <a:prstGeom prst="ellipse">
            <a:avLst/>
          </a:prstGeom>
          <a:solidFill>
            <a:srgbClr val="007CB5"/>
          </a:solidFill>
          <a:ln w="133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 xmlns:a16="http://schemas.microsoft.com/office/drawing/2014/main" id="{9E4A5974-5036-4563-9A25-D4E828AAAF18}"/>
              </a:ext>
            </a:extLst>
          </p:cNvPr>
          <p:cNvSpPr/>
          <p:nvPr/>
        </p:nvSpPr>
        <p:spPr>
          <a:xfrm>
            <a:off x="4294822" y="2451767"/>
            <a:ext cx="1449619" cy="1449619"/>
          </a:xfrm>
          <a:prstGeom prst="ellipse">
            <a:avLst/>
          </a:prstGeom>
          <a:solidFill>
            <a:srgbClr val="B90840"/>
          </a:solidFill>
          <a:ln w="133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 xmlns:a16="http://schemas.microsoft.com/office/drawing/2014/main" id="{75FD09F9-73B1-4B27-86A1-AFDADC095A42}"/>
              </a:ext>
            </a:extLst>
          </p:cNvPr>
          <p:cNvSpPr/>
          <p:nvPr/>
        </p:nvSpPr>
        <p:spPr>
          <a:xfrm>
            <a:off x="3586006" y="3491322"/>
            <a:ext cx="1449619" cy="1449619"/>
          </a:xfrm>
          <a:prstGeom prst="ellipse">
            <a:avLst/>
          </a:prstGeom>
          <a:solidFill>
            <a:srgbClr val="4A4A49"/>
          </a:solidFill>
          <a:ln w="133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 xmlns:a16="http://schemas.microsoft.com/office/drawing/2014/main" id="{A96F60B8-828F-4576-9589-53BE1CED0C28}"/>
              </a:ext>
            </a:extLst>
          </p:cNvPr>
          <p:cNvSpPr/>
          <p:nvPr/>
        </p:nvSpPr>
        <p:spPr>
          <a:xfrm>
            <a:off x="4289705" y="4541112"/>
            <a:ext cx="1449619" cy="1449619"/>
          </a:xfrm>
          <a:prstGeom prst="ellipse">
            <a:avLst/>
          </a:prstGeom>
          <a:solidFill>
            <a:srgbClr val="009ED7"/>
          </a:solidFill>
          <a:ln w="133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E4223248-C104-446B-A337-043E6ED45D6E}"/>
              </a:ext>
            </a:extLst>
          </p:cNvPr>
          <p:cNvSpPr/>
          <p:nvPr/>
        </p:nvSpPr>
        <p:spPr>
          <a:xfrm>
            <a:off x="613966" y="1109772"/>
            <a:ext cx="4975808" cy="1159292"/>
          </a:xfrm>
          <a:prstGeom prst="rect">
            <a:avLst/>
          </a:prstGeom>
        </p:spPr>
        <p:txBody>
          <a:bodyPr wrap="square">
            <a:spAutoFit/>
          </a:bodyPr>
          <a:lstStyle/>
          <a:p>
            <a:pPr>
              <a:spcBef>
                <a:spcPts val="400"/>
              </a:spcBef>
            </a:pPr>
            <a:r>
              <a:rPr lang="en-US" b="1" dirty="0">
                <a:solidFill>
                  <a:srgbClr val="007CB5"/>
                </a:solidFill>
              </a:rPr>
              <a:t>Consensus</a:t>
            </a:r>
            <a:endParaRPr lang="en-US" sz="2000" b="1" dirty="0">
              <a:solidFill>
                <a:srgbClr val="007CB5"/>
              </a:solidFill>
            </a:endParaRPr>
          </a:p>
          <a:p>
            <a:pPr defTabSz="914400">
              <a:spcBef>
                <a:spcPts val="400"/>
              </a:spcBef>
              <a:buClr>
                <a:schemeClr val="tx1"/>
              </a:buClr>
            </a:pPr>
            <a:r>
              <a:rPr lang="en-US" sz="1400" dirty="0">
                <a:solidFill>
                  <a:srgbClr val="4A4A49"/>
                </a:solidFill>
              </a:rPr>
              <a:t>For a transaction to be valid, </a:t>
            </a:r>
            <a:br>
              <a:rPr lang="en-US" sz="1400" dirty="0">
                <a:solidFill>
                  <a:srgbClr val="4A4A49"/>
                </a:solidFill>
              </a:rPr>
            </a:br>
            <a:r>
              <a:rPr lang="en-US" sz="1400" dirty="0">
                <a:solidFill>
                  <a:srgbClr val="4A4A49"/>
                </a:solidFill>
              </a:rPr>
              <a:t>all participants must agree </a:t>
            </a:r>
            <a:br>
              <a:rPr lang="en-US" sz="1400" dirty="0">
                <a:solidFill>
                  <a:srgbClr val="4A4A49"/>
                </a:solidFill>
              </a:rPr>
            </a:br>
            <a:r>
              <a:rPr lang="en-US" sz="1400" dirty="0">
                <a:solidFill>
                  <a:srgbClr val="4A4A49"/>
                </a:solidFill>
              </a:rPr>
              <a:t>on its validity.</a:t>
            </a:r>
          </a:p>
        </p:txBody>
      </p:sp>
      <p:sp>
        <p:nvSpPr>
          <p:cNvPr id="11" name="Rectangle 10">
            <a:extLst>
              <a:ext uri="{FF2B5EF4-FFF2-40B4-BE49-F238E27FC236}">
                <a16:creationId xmlns="" xmlns:a16="http://schemas.microsoft.com/office/drawing/2014/main" id="{96027758-3C6A-41C2-A2B8-B16564A6978E}"/>
              </a:ext>
            </a:extLst>
          </p:cNvPr>
          <p:cNvSpPr/>
          <p:nvPr/>
        </p:nvSpPr>
        <p:spPr>
          <a:xfrm>
            <a:off x="6491365" y="2097893"/>
            <a:ext cx="2754939" cy="2021066"/>
          </a:xfrm>
          <a:prstGeom prst="rect">
            <a:avLst/>
          </a:prstGeom>
        </p:spPr>
        <p:txBody>
          <a:bodyPr wrap="square">
            <a:spAutoFit/>
          </a:bodyPr>
          <a:lstStyle/>
          <a:p>
            <a:pPr>
              <a:spcBef>
                <a:spcPts val="400"/>
              </a:spcBef>
            </a:pPr>
            <a:r>
              <a:rPr lang="en-US" b="1" dirty="0">
                <a:solidFill>
                  <a:srgbClr val="C00000"/>
                </a:solidFill>
              </a:rPr>
              <a:t>Immutability</a:t>
            </a:r>
          </a:p>
          <a:p>
            <a:pPr defTabSz="914400">
              <a:spcBef>
                <a:spcPts val="400"/>
              </a:spcBef>
              <a:buClr>
                <a:schemeClr val="tx1"/>
              </a:buClr>
            </a:pPr>
            <a:r>
              <a:rPr lang="en-US" sz="1400" dirty="0">
                <a:solidFill>
                  <a:srgbClr val="4A4A49"/>
                </a:solidFill>
              </a:rPr>
              <a:t>No participant can tamper with a transaction after it’s been recorded to the ledger. If a transaction is in error, a new transaction must be used to reverse the error, and both transactions are then visible.</a:t>
            </a:r>
          </a:p>
        </p:txBody>
      </p:sp>
      <p:sp>
        <p:nvSpPr>
          <p:cNvPr id="12" name="Rectangle 11">
            <a:extLst>
              <a:ext uri="{FF2B5EF4-FFF2-40B4-BE49-F238E27FC236}">
                <a16:creationId xmlns="" xmlns:a16="http://schemas.microsoft.com/office/drawing/2014/main" id="{18A64421-BD79-4C7B-983D-A19E79851569}"/>
              </a:ext>
            </a:extLst>
          </p:cNvPr>
          <p:cNvSpPr/>
          <p:nvPr/>
        </p:nvSpPr>
        <p:spPr>
          <a:xfrm>
            <a:off x="613966" y="3127511"/>
            <a:ext cx="2435246" cy="1374735"/>
          </a:xfrm>
          <a:prstGeom prst="rect">
            <a:avLst/>
          </a:prstGeom>
        </p:spPr>
        <p:txBody>
          <a:bodyPr wrap="square">
            <a:spAutoFit/>
          </a:bodyPr>
          <a:lstStyle/>
          <a:p>
            <a:pPr>
              <a:spcBef>
                <a:spcPts val="400"/>
              </a:spcBef>
            </a:pPr>
            <a:r>
              <a:rPr lang="en-US" b="1" dirty="0">
                <a:solidFill>
                  <a:srgbClr val="4A4A49"/>
                </a:solidFill>
              </a:rPr>
              <a:t>Provenance</a:t>
            </a:r>
          </a:p>
          <a:p>
            <a:pPr defTabSz="914400">
              <a:spcBef>
                <a:spcPts val="400"/>
              </a:spcBef>
              <a:buClr>
                <a:schemeClr val="tx1"/>
              </a:buClr>
            </a:pPr>
            <a:r>
              <a:rPr lang="en-US" sz="1400" dirty="0">
                <a:solidFill>
                  <a:srgbClr val="4A4A49"/>
                </a:solidFill>
              </a:rPr>
              <a:t>Participants know where the asset came from and how its ownership has changed over time.</a:t>
            </a:r>
          </a:p>
        </p:txBody>
      </p:sp>
      <p:sp>
        <p:nvSpPr>
          <p:cNvPr id="13" name="Rectangle 12">
            <a:extLst>
              <a:ext uri="{FF2B5EF4-FFF2-40B4-BE49-F238E27FC236}">
                <a16:creationId xmlns="" xmlns:a16="http://schemas.microsoft.com/office/drawing/2014/main" id="{5936F314-7D70-474D-BA84-3C7A8909FD4E}"/>
              </a:ext>
            </a:extLst>
          </p:cNvPr>
          <p:cNvSpPr/>
          <p:nvPr/>
        </p:nvSpPr>
        <p:spPr>
          <a:xfrm>
            <a:off x="6491365" y="4267963"/>
            <a:ext cx="2749963" cy="1374735"/>
          </a:xfrm>
          <a:prstGeom prst="rect">
            <a:avLst/>
          </a:prstGeom>
        </p:spPr>
        <p:txBody>
          <a:bodyPr wrap="square">
            <a:spAutoFit/>
          </a:bodyPr>
          <a:lstStyle/>
          <a:p>
            <a:pPr>
              <a:spcBef>
                <a:spcPts val="400"/>
              </a:spcBef>
            </a:pPr>
            <a:r>
              <a:rPr lang="en-US" b="1" dirty="0">
                <a:solidFill>
                  <a:srgbClr val="009ED7"/>
                </a:solidFill>
              </a:rPr>
              <a:t>Finality</a:t>
            </a:r>
          </a:p>
          <a:p>
            <a:pPr defTabSz="914400">
              <a:spcBef>
                <a:spcPts val="400"/>
              </a:spcBef>
              <a:buClr>
                <a:schemeClr val="tx1"/>
              </a:buClr>
            </a:pPr>
            <a:r>
              <a:rPr lang="en-US" sz="1400" dirty="0">
                <a:solidFill>
                  <a:srgbClr val="4A4A49"/>
                </a:solidFill>
              </a:rPr>
              <a:t>A single, shared ledger provides one place to go to determine the ownership of an asset or the completion of a transaction.</a:t>
            </a:r>
          </a:p>
        </p:txBody>
      </p:sp>
      <p:grpSp>
        <p:nvGrpSpPr>
          <p:cNvPr id="14" name="Group 13">
            <a:extLst>
              <a:ext uri="{FF2B5EF4-FFF2-40B4-BE49-F238E27FC236}">
                <a16:creationId xmlns="" xmlns:a16="http://schemas.microsoft.com/office/drawing/2014/main" id="{03A580B8-7465-48E2-895C-1966F0166E03}"/>
              </a:ext>
            </a:extLst>
          </p:cNvPr>
          <p:cNvGrpSpPr/>
          <p:nvPr/>
        </p:nvGrpSpPr>
        <p:grpSpPr>
          <a:xfrm>
            <a:off x="3085758" y="1085427"/>
            <a:ext cx="601300" cy="1887454"/>
            <a:chOff x="2098156" y="1422606"/>
            <a:chExt cx="1337170" cy="1734279"/>
          </a:xfrm>
        </p:grpSpPr>
        <p:cxnSp>
          <p:nvCxnSpPr>
            <p:cNvPr id="15" name="Straight Connector 14">
              <a:extLst>
                <a:ext uri="{FF2B5EF4-FFF2-40B4-BE49-F238E27FC236}">
                  <a16:creationId xmlns="" xmlns:a16="http://schemas.microsoft.com/office/drawing/2014/main" id="{89647728-2FE6-460A-B277-E15C1A3F456B}"/>
                </a:ext>
              </a:extLst>
            </p:cNvPr>
            <p:cNvCxnSpPr>
              <a:cxnSpLocks/>
              <a:stCxn id="10" idx="0"/>
            </p:cNvCxnSpPr>
            <p:nvPr/>
          </p:nvCxnSpPr>
          <p:spPr>
            <a:xfrm>
              <a:off x="2109344" y="1422606"/>
              <a:ext cx="0" cy="1734279"/>
            </a:xfrm>
            <a:prstGeom prst="line">
              <a:avLst/>
            </a:prstGeom>
            <a:ln w="19050">
              <a:solidFill>
                <a:srgbClr val="007CB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76A293E2-FC42-425E-85F6-20E2B8039B80}"/>
                </a:ext>
              </a:extLst>
            </p:cNvPr>
            <p:cNvCxnSpPr/>
            <p:nvPr/>
          </p:nvCxnSpPr>
          <p:spPr>
            <a:xfrm flipV="1">
              <a:off x="2098156" y="2381365"/>
              <a:ext cx="1337170" cy="7493"/>
            </a:xfrm>
            <a:prstGeom prst="line">
              <a:avLst/>
            </a:prstGeom>
            <a:ln w="19050">
              <a:solidFill>
                <a:srgbClr val="007CB5"/>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 xmlns:a16="http://schemas.microsoft.com/office/drawing/2014/main" id="{2ABAA0FD-4309-48E1-83DD-C630B3054664}"/>
              </a:ext>
            </a:extLst>
          </p:cNvPr>
          <p:cNvCxnSpPr/>
          <p:nvPr/>
        </p:nvCxnSpPr>
        <p:spPr>
          <a:xfrm>
            <a:off x="3101870" y="3399906"/>
            <a:ext cx="0" cy="1708103"/>
          </a:xfrm>
          <a:prstGeom prst="line">
            <a:avLst/>
          </a:prstGeom>
          <a:ln w="19050">
            <a:solidFill>
              <a:srgbClr val="4A4A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56273355-FC2B-4056-93D1-94C016E89437}"/>
              </a:ext>
            </a:extLst>
          </p:cNvPr>
          <p:cNvCxnSpPr/>
          <p:nvPr/>
        </p:nvCxnSpPr>
        <p:spPr>
          <a:xfrm rot="16200000">
            <a:off x="3378304" y="3981830"/>
            <a:ext cx="0" cy="544255"/>
          </a:xfrm>
          <a:prstGeom prst="line">
            <a:avLst/>
          </a:prstGeom>
          <a:ln w="19050">
            <a:solidFill>
              <a:srgbClr val="4A4A49"/>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 xmlns:a16="http://schemas.microsoft.com/office/drawing/2014/main" id="{704B33AF-E655-40F6-80D8-6B24765187AF}"/>
              </a:ext>
            </a:extLst>
          </p:cNvPr>
          <p:cNvGrpSpPr/>
          <p:nvPr/>
        </p:nvGrpSpPr>
        <p:grpSpPr>
          <a:xfrm flipH="1">
            <a:off x="5663165" y="2322524"/>
            <a:ext cx="548561" cy="1708103"/>
            <a:chOff x="2931285" y="1596624"/>
            <a:chExt cx="504043" cy="1569483"/>
          </a:xfrm>
        </p:grpSpPr>
        <p:cxnSp>
          <p:nvCxnSpPr>
            <p:cNvPr id="20" name="Straight Connector 19">
              <a:extLst>
                <a:ext uri="{FF2B5EF4-FFF2-40B4-BE49-F238E27FC236}">
                  <a16:creationId xmlns="" xmlns:a16="http://schemas.microsoft.com/office/drawing/2014/main" id="{F2C1269E-9FB2-4A86-9082-BC4CD36BAD08}"/>
                </a:ext>
              </a:extLst>
            </p:cNvPr>
            <p:cNvCxnSpPr/>
            <p:nvPr/>
          </p:nvCxnSpPr>
          <p:spPr>
            <a:xfrm>
              <a:off x="2931285" y="1596624"/>
              <a:ext cx="0" cy="1569483"/>
            </a:xfrm>
            <a:prstGeom prst="line">
              <a:avLst/>
            </a:prstGeom>
            <a:ln w="19050">
              <a:solidFill>
                <a:srgbClr val="B9084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EC4F6B72-D998-4926-9E0C-C3467F8B13D5}"/>
                </a:ext>
              </a:extLst>
            </p:cNvPr>
            <p:cNvCxnSpPr/>
            <p:nvPr/>
          </p:nvCxnSpPr>
          <p:spPr>
            <a:xfrm rot="16200000">
              <a:off x="3185285" y="2131322"/>
              <a:ext cx="0" cy="500086"/>
            </a:xfrm>
            <a:prstGeom prst="line">
              <a:avLst/>
            </a:prstGeom>
            <a:ln w="19050">
              <a:solidFill>
                <a:srgbClr val="B9084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 xmlns:a16="http://schemas.microsoft.com/office/drawing/2014/main" id="{6EEC51E5-7E02-4DAC-B839-E416E00C1FC0}"/>
              </a:ext>
            </a:extLst>
          </p:cNvPr>
          <p:cNvGrpSpPr/>
          <p:nvPr/>
        </p:nvGrpSpPr>
        <p:grpSpPr>
          <a:xfrm flipH="1">
            <a:off x="5663165" y="4411869"/>
            <a:ext cx="548561" cy="1708103"/>
            <a:chOff x="2931285" y="1596624"/>
            <a:chExt cx="504043" cy="1569483"/>
          </a:xfrm>
        </p:grpSpPr>
        <p:cxnSp>
          <p:nvCxnSpPr>
            <p:cNvPr id="23" name="Straight Connector 22">
              <a:extLst>
                <a:ext uri="{FF2B5EF4-FFF2-40B4-BE49-F238E27FC236}">
                  <a16:creationId xmlns="" xmlns:a16="http://schemas.microsoft.com/office/drawing/2014/main" id="{3869F15F-3AED-40C6-8278-57A25BE23DD6}"/>
                </a:ext>
              </a:extLst>
            </p:cNvPr>
            <p:cNvCxnSpPr/>
            <p:nvPr/>
          </p:nvCxnSpPr>
          <p:spPr>
            <a:xfrm>
              <a:off x="2931285" y="1596624"/>
              <a:ext cx="0" cy="1569483"/>
            </a:xfrm>
            <a:prstGeom prst="line">
              <a:avLst/>
            </a:prstGeom>
            <a:ln w="19050">
              <a:solidFill>
                <a:srgbClr val="009ED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A475A61-8BA8-4B90-8069-9913C9477161}"/>
                </a:ext>
              </a:extLst>
            </p:cNvPr>
            <p:cNvCxnSpPr/>
            <p:nvPr/>
          </p:nvCxnSpPr>
          <p:spPr>
            <a:xfrm rot="16200000">
              <a:off x="3185285" y="2131322"/>
              <a:ext cx="0" cy="500086"/>
            </a:xfrm>
            <a:prstGeom prst="line">
              <a:avLst/>
            </a:prstGeom>
            <a:ln w="19050">
              <a:solidFill>
                <a:srgbClr val="009ED7"/>
              </a:solidFill>
            </a:ln>
          </p:spPr>
          <p:style>
            <a:lnRef idx="1">
              <a:schemeClr val="accent1"/>
            </a:lnRef>
            <a:fillRef idx="0">
              <a:schemeClr val="accent1"/>
            </a:fillRef>
            <a:effectRef idx="0">
              <a:schemeClr val="accent1"/>
            </a:effectRef>
            <a:fontRef idx="minor">
              <a:schemeClr val="tx1"/>
            </a:fontRef>
          </p:style>
        </p:cxnSp>
      </p:grpSp>
      <p:sp>
        <p:nvSpPr>
          <p:cNvPr id="25" name="Freeform 515">
            <a:extLst>
              <a:ext uri="{FF2B5EF4-FFF2-40B4-BE49-F238E27FC236}">
                <a16:creationId xmlns="" xmlns:a16="http://schemas.microsoft.com/office/drawing/2014/main" id="{93E589CF-E3CE-4BFF-A2D8-8109C2B4C275}"/>
              </a:ext>
            </a:extLst>
          </p:cNvPr>
          <p:cNvSpPr>
            <a:spLocks/>
          </p:cNvSpPr>
          <p:nvPr/>
        </p:nvSpPr>
        <p:spPr bwMode="auto">
          <a:xfrm>
            <a:off x="3987347" y="1852498"/>
            <a:ext cx="614951" cy="569047"/>
          </a:xfrm>
          <a:custGeom>
            <a:avLst/>
            <a:gdLst>
              <a:gd name="T0" fmla="*/ 14387 w 15756"/>
              <a:gd name="T1" fmla="*/ 1985 h 16364"/>
              <a:gd name="T2" fmla="*/ 12885 w 15756"/>
              <a:gd name="T3" fmla="*/ 3756 h 16364"/>
              <a:gd name="T4" fmla="*/ 11448 w 15756"/>
              <a:gd name="T5" fmla="*/ 5531 h 16364"/>
              <a:gd name="T6" fmla="*/ 10076 w 15756"/>
              <a:gd name="T7" fmla="*/ 7312 h 16364"/>
              <a:gd name="T8" fmla="*/ 8779 w 15756"/>
              <a:gd name="T9" fmla="*/ 9084 h 16364"/>
              <a:gd name="T10" fmla="*/ 7572 w 15756"/>
              <a:gd name="T11" fmla="*/ 10826 h 16364"/>
              <a:gd name="T12" fmla="*/ 6458 w 15756"/>
              <a:gd name="T13" fmla="*/ 12538 h 16364"/>
              <a:gd name="T14" fmla="*/ 5435 w 15756"/>
              <a:gd name="T15" fmla="*/ 14221 h 16364"/>
              <a:gd name="T16" fmla="*/ 4981 w 15756"/>
              <a:gd name="T17" fmla="*/ 15037 h 16364"/>
              <a:gd name="T18" fmla="*/ 4597 w 15756"/>
              <a:gd name="T19" fmla="*/ 15620 h 16364"/>
              <a:gd name="T20" fmla="*/ 4125 w 15756"/>
              <a:gd name="T21" fmla="*/ 16020 h 16364"/>
              <a:gd name="T22" fmla="*/ 3550 w 15756"/>
              <a:gd name="T23" fmla="*/ 16267 h 16364"/>
              <a:gd name="T24" fmla="*/ 2872 w 15756"/>
              <a:gd name="T25" fmla="*/ 16363 h 16364"/>
              <a:gd name="T26" fmla="*/ 2268 w 15756"/>
              <a:gd name="T27" fmla="*/ 16340 h 16364"/>
              <a:gd name="T28" fmla="*/ 1909 w 15756"/>
              <a:gd name="T29" fmla="*/ 16262 h 16364"/>
              <a:gd name="T30" fmla="*/ 1788 w 15756"/>
              <a:gd name="T31" fmla="*/ 16193 h 16364"/>
              <a:gd name="T32" fmla="*/ 1653 w 15756"/>
              <a:gd name="T33" fmla="*/ 16065 h 16364"/>
              <a:gd name="T34" fmla="*/ 1411 w 15756"/>
              <a:gd name="T35" fmla="*/ 15696 h 16364"/>
              <a:gd name="T36" fmla="*/ 1139 w 15756"/>
              <a:gd name="T37" fmla="*/ 15126 h 16364"/>
              <a:gd name="T38" fmla="*/ 883 w 15756"/>
              <a:gd name="T39" fmla="*/ 14505 h 16364"/>
              <a:gd name="T40" fmla="*/ 565 w 15756"/>
              <a:gd name="T41" fmla="*/ 13585 h 16364"/>
              <a:gd name="T42" fmla="*/ 192 w 15756"/>
              <a:gd name="T43" fmla="*/ 12233 h 16364"/>
              <a:gd name="T44" fmla="*/ 32 w 15756"/>
              <a:gd name="T45" fmla="*/ 11416 h 16364"/>
              <a:gd name="T46" fmla="*/ 0 w 15756"/>
              <a:gd name="T47" fmla="*/ 11053 h 16364"/>
              <a:gd name="T48" fmla="*/ 21 w 15756"/>
              <a:gd name="T49" fmla="*/ 10763 h 16364"/>
              <a:gd name="T50" fmla="*/ 94 w 15756"/>
              <a:gd name="T51" fmla="*/ 10539 h 16364"/>
              <a:gd name="T52" fmla="*/ 244 w 15756"/>
              <a:gd name="T53" fmla="*/ 10346 h 16364"/>
              <a:gd name="T54" fmla="*/ 504 w 15756"/>
              <a:gd name="T55" fmla="*/ 10128 h 16364"/>
              <a:gd name="T56" fmla="*/ 930 w 15756"/>
              <a:gd name="T57" fmla="*/ 9864 h 16364"/>
              <a:gd name="T58" fmla="*/ 1417 w 15756"/>
              <a:gd name="T59" fmla="*/ 9644 h 16364"/>
              <a:gd name="T60" fmla="*/ 1904 w 15756"/>
              <a:gd name="T61" fmla="*/ 9493 h 16364"/>
              <a:gd name="T62" fmla="*/ 2315 w 15756"/>
              <a:gd name="T63" fmla="*/ 9435 h 16364"/>
              <a:gd name="T64" fmla="*/ 2498 w 15756"/>
              <a:gd name="T65" fmla="*/ 9489 h 16364"/>
              <a:gd name="T66" fmla="*/ 2670 w 15756"/>
              <a:gd name="T67" fmla="*/ 9687 h 16364"/>
              <a:gd name="T68" fmla="*/ 2859 w 15756"/>
              <a:gd name="T69" fmla="*/ 10030 h 16364"/>
              <a:gd name="T70" fmla="*/ 3064 w 15756"/>
              <a:gd name="T71" fmla="*/ 10517 h 16364"/>
              <a:gd name="T72" fmla="*/ 3147 w 15756"/>
              <a:gd name="T73" fmla="*/ 10745 h 16364"/>
              <a:gd name="T74" fmla="*/ 3281 w 15756"/>
              <a:gd name="T75" fmla="*/ 11108 h 16364"/>
              <a:gd name="T76" fmla="*/ 3464 w 15756"/>
              <a:gd name="T77" fmla="*/ 11543 h 16364"/>
              <a:gd name="T78" fmla="*/ 3631 w 15756"/>
              <a:gd name="T79" fmla="*/ 11839 h 16364"/>
              <a:gd name="T80" fmla="*/ 3783 w 15756"/>
              <a:gd name="T81" fmla="*/ 11996 h 16364"/>
              <a:gd name="T82" fmla="*/ 3922 w 15756"/>
              <a:gd name="T83" fmla="*/ 12001 h 16364"/>
              <a:gd name="T84" fmla="*/ 4181 w 15756"/>
              <a:gd name="T85" fmla="*/ 11725 h 16364"/>
              <a:gd name="T86" fmla="*/ 4608 w 15756"/>
              <a:gd name="T87" fmla="*/ 11135 h 16364"/>
              <a:gd name="T88" fmla="*/ 5469 w 15756"/>
              <a:gd name="T89" fmla="*/ 9809 h 16364"/>
              <a:gd name="T90" fmla="*/ 7040 w 15756"/>
              <a:gd name="T91" fmla="*/ 7359 h 16364"/>
              <a:gd name="T92" fmla="*/ 8639 w 15756"/>
              <a:gd name="T93" fmla="*/ 5050 h 16364"/>
              <a:gd name="T94" fmla="*/ 9778 w 15756"/>
              <a:gd name="T95" fmla="*/ 3519 h 16364"/>
              <a:gd name="T96" fmla="*/ 10743 w 15756"/>
              <a:gd name="T97" fmla="*/ 2321 h 16364"/>
              <a:gd name="T98" fmla="*/ 11541 w 15756"/>
              <a:gd name="T99" fmla="*/ 1428 h 16364"/>
              <a:gd name="T100" fmla="*/ 11947 w 15756"/>
              <a:gd name="T101" fmla="*/ 1045 h 16364"/>
              <a:gd name="T102" fmla="*/ 12216 w 15756"/>
              <a:gd name="T103" fmla="*/ 858 h 16364"/>
              <a:gd name="T104" fmla="*/ 12899 w 15756"/>
              <a:gd name="T105" fmla="*/ 558 h 16364"/>
              <a:gd name="T106" fmla="*/ 13750 w 15756"/>
              <a:gd name="T107" fmla="*/ 304 h 16364"/>
              <a:gd name="T108" fmla="*/ 14728 w 15756"/>
              <a:gd name="T109" fmla="*/ 112 h 16364"/>
              <a:gd name="T110" fmla="*/ 15756 w 15756"/>
              <a:gd name="T111" fmla="*/ 439 h 1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rgbClr val="FFFFFF"/>
          </a:solidFill>
          <a:ln>
            <a:noFill/>
          </a:ln>
          <a:effectLst/>
          <a:extLst>
            <a:ext uri="{91240B29-F687-4F45-9708-019B960494DF}">
              <a14:hiddenLine xmlns:a14="http://schemas.microsoft.com/office/drawing/2010/main" w="3175">
                <a:solidFill>
                  <a:srgbClr val="1F1A17"/>
                </a:solidFill>
                <a:prstDash val="solid"/>
                <a:round/>
                <a:headEnd/>
                <a:tailEnd/>
              </a14:hiddenLine>
            </a:ext>
          </a:extLst>
        </p:spPr>
        <p:txBody>
          <a:bodyPr lIns="91284" tIns="45642" rIns="91284" bIns="45642"/>
          <a:lstStyle/>
          <a:p>
            <a:pPr defTabSz="912814">
              <a:defRPr/>
            </a:pPr>
            <a:endParaRPr lang="en-US" kern="0" dirty="0">
              <a:solidFill>
                <a:srgbClr val="FFFFFF"/>
              </a:solidFill>
              <a:cs typeface="Arial"/>
            </a:endParaRPr>
          </a:p>
        </p:txBody>
      </p:sp>
      <p:grpSp>
        <p:nvGrpSpPr>
          <p:cNvPr id="26" name="Group 25">
            <a:extLst>
              <a:ext uri="{FF2B5EF4-FFF2-40B4-BE49-F238E27FC236}">
                <a16:creationId xmlns="" xmlns:a16="http://schemas.microsoft.com/office/drawing/2014/main" id="{25735CDC-54C2-4E4E-B79E-F931D345DF7E}"/>
              </a:ext>
            </a:extLst>
          </p:cNvPr>
          <p:cNvGrpSpPr/>
          <p:nvPr/>
        </p:nvGrpSpPr>
        <p:grpSpPr>
          <a:xfrm>
            <a:off x="4761918" y="2933589"/>
            <a:ext cx="515427" cy="485975"/>
            <a:chOff x="6208713" y="4319588"/>
            <a:chExt cx="727075" cy="668337"/>
          </a:xfrm>
          <a:solidFill>
            <a:schemeClr val="bg1"/>
          </a:solidFill>
        </p:grpSpPr>
        <p:sp>
          <p:nvSpPr>
            <p:cNvPr id="27" name="Freeform 127">
              <a:extLst>
                <a:ext uri="{FF2B5EF4-FFF2-40B4-BE49-F238E27FC236}">
                  <a16:creationId xmlns="" xmlns:a16="http://schemas.microsoft.com/office/drawing/2014/main" id="{5182A55B-052B-47D9-9B40-0EFBC4F26243}"/>
                </a:ext>
              </a:extLst>
            </p:cNvPr>
            <p:cNvSpPr>
              <a:spLocks/>
            </p:cNvSpPr>
            <p:nvPr/>
          </p:nvSpPr>
          <p:spPr bwMode="auto">
            <a:xfrm>
              <a:off x="6500813" y="4319588"/>
              <a:ext cx="434975" cy="660400"/>
            </a:xfrm>
            <a:custGeom>
              <a:avLst/>
              <a:gdLst>
                <a:gd name="T0" fmla="*/ 115 w 116"/>
                <a:gd name="T1" fmla="*/ 80 h 176"/>
                <a:gd name="T2" fmla="*/ 107 w 116"/>
                <a:gd name="T3" fmla="*/ 54 h 176"/>
                <a:gd name="T4" fmla="*/ 79 w 116"/>
                <a:gd name="T5" fmla="*/ 18 h 176"/>
                <a:gd name="T6" fmla="*/ 77 w 116"/>
                <a:gd name="T7" fmla="*/ 9 h 176"/>
                <a:gd name="T8" fmla="*/ 79 w 116"/>
                <a:gd name="T9" fmla="*/ 5 h 176"/>
                <a:gd name="T10" fmla="*/ 76 w 116"/>
                <a:gd name="T11" fmla="*/ 0 h 176"/>
                <a:gd name="T12" fmla="*/ 47 w 116"/>
                <a:gd name="T13" fmla="*/ 0 h 176"/>
                <a:gd name="T14" fmla="*/ 35 w 116"/>
                <a:gd name="T15" fmla="*/ 0 h 176"/>
                <a:gd name="T16" fmla="*/ 5 w 116"/>
                <a:gd name="T17" fmla="*/ 0 h 176"/>
                <a:gd name="T18" fmla="*/ 2 w 116"/>
                <a:gd name="T19" fmla="*/ 5 h 176"/>
                <a:gd name="T20" fmla="*/ 17 w 116"/>
                <a:gd name="T21" fmla="*/ 31 h 176"/>
                <a:gd name="T22" fmla="*/ 23 w 116"/>
                <a:gd name="T23" fmla="*/ 42 h 176"/>
                <a:gd name="T24" fmla="*/ 38 w 116"/>
                <a:gd name="T25" fmla="*/ 67 h 176"/>
                <a:gd name="T26" fmla="*/ 44 w 116"/>
                <a:gd name="T27" fmla="*/ 67 h 176"/>
                <a:gd name="T28" fmla="*/ 47 w 116"/>
                <a:gd name="T29" fmla="*/ 62 h 176"/>
                <a:gd name="T30" fmla="*/ 55 w 116"/>
                <a:gd name="T31" fmla="*/ 60 h 176"/>
                <a:gd name="T32" fmla="*/ 75 w 116"/>
                <a:gd name="T33" fmla="*/ 74 h 176"/>
                <a:gd name="T34" fmla="*/ 84 w 116"/>
                <a:gd name="T35" fmla="*/ 88 h 176"/>
                <a:gd name="T36" fmla="*/ 88 w 116"/>
                <a:gd name="T37" fmla="*/ 97 h 176"/>
                <a:gd name="T38" fmla="*/ 88 w 116"/>
                <a:gd name="T39" fmla="*/ 98 h 176"/>
                <a:gd name="T40" fmla="*/ 89 w 116"/>
                <a:gd name="T41" fmla="*/ 102 h 176"/>
                <a:gd name="T42" fmla="*/ 90 w 116"/>
                <a:gd name="T43" fmla="*/ 105 h 176"/>
                <a:gd name="T44" fmla="*/ 90 w 116"/>
                <a:gd name="T45" fmla="*/ 106 h 176"/>
                <a:gd name="T46" fmla="*/ 90 w 116"/>
                <a:gd name="T47" fmla="*/ 106 h 176"/>
                <a:gd name="T48" fmla="*/ 90 w 116"/>
                <a:gd name="T49" fmla="*/ 106 h 176"/>
                <a:gd name="T50" fmla="*/ 90 w 116"/>
                <a:gd name="T51" fmla="*/ 106 h 176"/>
                <a:gd name="T52" fmla="*/ 90 w 116"/>
                <a:gd name="T53" fmla="*/ 106 h 176"/>
                <a:gd name="T54" fmla="*/ 90 w 116"/>
                <a:gd name="T55" fmla="*/ 107 h 176"/>
                <a:gd name="T56" fmla="*/ 90 w 116"/>
                <a:gd name="T57" fmla="*/ 108 h 176"/>
                <a:gd name="T58" fmla="*/ 90 w 116"/>
                <a:gd name="T59" fmla="*/ 109 h 176"/>
                <a:gd name="T60" fmla="*/ 91 w 116"/>
                <a:gd name="T61" fmla="*/ 114 h 176"/>
                <a:gd name="T62" fmla="*/ 91 w 116"/>
                <a:gd name="T63" fmla="*/ 115 h 176"/>
                <a:gd name="T64" fmla="*/ 90 w 116"/>
                <a:gd name="T65" fmla="*/ 125 h 176"/>
                <a:gd name="T66" fmla="*/ 85 w 116"/>
                <a:gd name="T67" fmla="*/ 144 h 176"/>
                <a:gd name="T68" fmla="*/ 64 w 116"/>
                <a:gd name="T69" fmla="*/ 173 h 176"/>
                <a:gd name="T70" fmla="*/ 65 w 116"/>
                <a:gd name="T71" fmla="*/ 175 h 176"/>
                <a:gd name="T72" fmla="*/ 96 w 116"/>
                <a:gd name="T73" fmla="*/ 151 h 176"/>
                <a:gd name="T74" fmla="*/ 109 w 116"/>
                <a:gd name="T75" fmla="*/ 130 h 176"/>
                <a:gd name="T76" fmla="*/ 113 w 116"/>
                <a:gd name="T77" fmla="*/ 118 h 176"/>
                <a:gd name="T78" fmla="*/ 113 w 116"/>
                <a:gd name="T79" fmla="*/ 116 h 176"/>
                <a:gd name="T80" fmla="*/ 114 w 116"/>
                <a:gd name="T81" fmla="*/ 110 h 176"/>
                <a:gd name="T82" fmla="*/ 115 w 116"/>
                <a:gd name="T83" fmla="*/ 108 h 176"/>
                <a:gd name="T84" fmla="*/ 115 w 116"/>
                <a:gd name="T85" fmla="*/ 107 h 176"/>
                <a:gd name="T86" fmla="*/ 115 w 116"/>
                <a:gd name="T87" fmla="*/ 106 h 176"/>
                <a:gd name="T88" fmla="*/ 115 w 116"/>
                <a:gd name="T89" fmla="*/ 106 h 176"/>
                <a:gd name="T90" fmla="*/ 115 w 116"/>
                <a:gd name="T91" fmla="*/ 106 h 176"/>
                <a:gd name="T92" fmla="*/ 115 w 116"/>
                <a:gd name="T93" fmla="*/ 106 h 176"/>
                <a:gd name="T94" fmla="*/ 115 w 116"/>
                <a:gd name="T95" fmla="*/ 106 h 176"/>
                <a:gd name="T96" fmla="*/ 115 w 116"/>
                <a:gd name="T97" fmla="*/ 104 h 176"/>
                <a:gd name="T98" fmla="*/ 116 w 116"/>
                <a:gd name="T99" fmla="*/ 101 h 176"/>
                <a:gd name="T100" fmla="*/ 116 w 116"/>
                <a:gd name="T101" fmla="*/ 95 h 176"/>
                <a:gd name="T102" fmla="*/ 116 w 116"/>
                <a:gd name="T103" fmla="*/ 93 h 176"/>
                <a:gd name="T104" fmla="*/ 115 w 116"/>
                <a:gd name="T105"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76">
                  <a:moveTo>
                    <a:pt x="115" y="80"/>
                  </a:moveTo>
                  <a:cubicBezTo>
                    <a:pt x="114" y="71"/>
                    <a:pt x="111" y="62"/>
                    <a:pt x="107" y="54"/>
                  </a:cubicBezTo>
                  <a:cubicBezTo>
                    <a:pt x="100" y="39"/>
                    <a:pt x="79" y="18"/>
                    <a:pt x="79" y="18"/>
                  </a:cubicBezTo>
                  <a:cubicBezTo>
                    <a:pt x="76" y="16"/>
                    <a:pt x="76" y="12"/>
                    <a:pt x="77" y="9"/>
                  </a:cubicBezTo>
                  <a:cubicBezTo>
                    <a:pt x="79" y="5"/>
                    <a:pt x="79" y="5"/>
                    <a:pt x="79" y="5"/>
                  </a:cubicBezTo>
                  <a:cubicBezTo>
                    <a:pt x="81" y="3"/>
                    <a:pt x="80" y="0"/>
                    <a:pt x="76" y="0"/>
                  </a:cubicBezTo>
                  <a:cubicBezTo>
                    <a:pt x="47" y="0"/>
                    <a:pt x="47" y="0"/>
                    <a:pt x="47" y="0"/>
                  </a:cubicBezTo>
                  <a:cubicBezTo>
                    <a:pt x="43" y="0"/>
                    <a:pt x="38" y="0"/>
                    <a:pt x="35" y="0"/>
                  </a:cubicBezTo>
                  <a:cubicBezTo>
                    <a:pt x="5" y="0"/>
                    <a:pt x="5" y="0"/>
                    <a:pt x="5" y="0"/>
                  </a:cubicBezTo>
                  <a:cubicBezTo>
                    <a:pt x="2" y="0"/>
                    <a:pt x="0" y="3"/>
                    <a:pt x="2" y="5"/>
                  </a:cubicBezTo>
                  <a:cubicBezTo>
                    <a:pt x="17" y="31"/>
                    <a:pt x="17" y="31"/>
                    <a:pt x="17" y="31"/>
                  </a:cubicBezTo>
                  <a:cubicBezTo>
                    <a:pt x="18" y="34"/>
                    <a:pt x="21" y="39"/>
                    <a:pt x="23" y="42"/>
                  </a:cubicBezTo>
                  <a:cubicBezTo>
                    <a:pt x="38" y="67"/>
                    <a:pt x="38" y="67"/>
                    <a:pt x="38" y="67"/>
                  </a:cubicBezTo>
                  <a:cubicBezTo>
                    <a:pt x="39" y="70"/>
                    <a:pt x="42" y="70"/>
                    <a:pt x="44" y="67"/>
                  </a:cubicBezTo>
                  <a:cubicBezTo>
                    <a:pt x="47" y="62"/>
                    <a:pt x="47" y="62"/>
                    <a:pt x="47" y="62"/>
                  </a:cubicBezTo>
                  <a:cubicBezTo>
                    <a:pt x="48" y="59"/>
                    <a:pt x="52" y="58"/>
                    <a:pt x="55" y="60"/>
                  </a:cubicBezTo>
                  <a:cubicBezTo>
                    <a:pt x="55" y="60"/>
                    <a:pt x="68" y="66"/>
                    <a:pt x="75" y="74"/>
                  </a:cubicBezTo>
                  <a:cubicBezTo>
                    <a:pt x="78" y="78"/>
                    <a:pt x="82" y="83"/>
                    <a:pt x="84" y="88"/>
                  </a:cubicBezTo>
                  <a:cubicBezTo>
                    <a:pt x="86" y="91"/>
                    <a:pt x="87" y="94"/>
                    <a:pt x="88" y="97"/>
                  </a:cubicBezTo>
                  <a:cubicBezTo>
                    <a:pt x="88" y="98"/>
                    <a:pt x="88" y="98"/>
                    <a:pt x="88" y="98"/>
                  </a:cubicBezTo>
                  <a:cubicBezTo>
                    <a:pt x="89" y="100"/>
                    <a:pt x="89" y="102"/>
                    <a:pt x="89" y="102"/>
                  </a:cubicBezTo>
                  <a:cubicBezTo>
                    <a:pt x="89" y="103"/>
                    <a:pt x="90" y="104"/>
                    <a:pt x="90" y="105"/>
                  </a:cubicBezTo>
                  <a:cubicBezTo>
                    <a:pt x="90" y="105"/>
                    <a:pt x="90" y="106"/>
                    <a:pt x="90" y="106"/>
                  </a:cubicBezTo>
                  <a:cubicBezTo>
                    <a:pt x="90" y="106"/>
                    <a:pt x="90" y="106"/>
                    <a:pt x="90" y="106"/>
                  </a:cubicBezTo>
                  <a:cubicBezTo>
                    <a:pt x="90" y="106"/>
                    <a:pt x="90" y="106"/>
                    <a:pt x="90" y="106"/>
                  </a:cubicBezTo>
                  <a:cubicBezTo>
                    <a:pt x="90" y="106"/>
                    <a:pt x="90" y="106"/>
                    <a:pt x="90" y="106"/>
                  </a:cubicBezTo>
                  <a:cubicBezTo>
                    <a:pt x="90" y="106"/>
                    <a:pt x="90" y="106"/>
                    <a:pt x="90" y="106"/>
                  </a:cubicBezTo>
                  <a:cubicBezTo>
                    <a:pt x="90" y="106"/>
                    <a:pt x="90" y="106"/>
                    <a:pt x="90" y="107"/>
                  </a:cubicBezTo>
                  <a:cubicBezTo>
                    <a:pt x="90" y="107"/>
                    <a:pt x="90" y="107"/>
                    <a:pt x="90" y="108"/>
                  </a:cubicBezTo>
                  <a:cubicBezTo>
                    <a:pt x="90" y="108"/>
                    <a:pt x="90" y="109"/>
                    <a:pt x="90" y="109"/>
                  </a:cubicBezTo>
                  <a:cubicBezTo>
                    <a:pt x="90" y="110"/>
                    <a:pt x="91" y="112"/>
                    <a:pt x="91" y="114"/>
                  </a:cubicBezTo>
                  <a:cubicBezTo>
                    <a:pt x="91" y="114"/>
                    <a:pt x="91" y="114"/>
                    <a:pt x="91" y="115"/>
                  </a:cubicBezTo>
                  <a:cubicBezTo>
                    <a:pt x="91" y="118"/>
                    <a:pt x="91" y="122"/>
                    <a:pt x="90" y="125"/>
                  </a:cubicBezTo>
                  <a:cubicBezTo>
                    <a:pt x="90" y="131"/>
                    <a:pt x="88" y="138"/>
                    <a:pt x="85" y="144"/>
                  </a:cubicBezTo>
                  <a:cubicBezTo>
                    <a:pt x="80" y="157"/>
                    <a:pt x="64" y="173"/>
                    <a:pt x="64" y="173"/>
                  </a:cubicBezTo>
                  <a:cubicBezTo>
                    <a:pt x="61" y="176"/>
                    <a:pt x="62" y="176"/>
                    <a:pt x="65" y="175"/>
                  </a:cubicBezTo>
                  <a:cubicBezTo>
                    <a:pt x="65" y="175"/>
                    <a:pt x="86" y="163"/>
                    <a:pt x="96" y="151"/>
                  </a:cubicBezTo>
                  <a:cubicBezTo>
                    <a:pt x="101" y="145"/>
                    <a:pt x="105" y="138"/>
                    <a:pt x="109" y="130"/>
                  </a:cubicBezTo>
                  <a:cubicBezTo>
                    <a:pt x="110" y="126"/>
                    <a:pt x="112" y="122"/>
                    <a:pt x="113" y="118"/>
                  </a:cubicBezTo>
                  <a:cubicBezTo>
                    <a:pt x="113" y="116"/>
                    <a:pt x="113" y="116"/>
                    <a:pt x="113" y="116"/>
                  </a:cubicBezTo>
                  <a:cubicBezTo>
                    <a:pt x="114" y="114"/>
                    <a:pt x="114" y="111"/>
                    <a:pt x="114" y="110"/>
                  </a:cubicBezTo>
                  <a:cubicBezTo>
                    <a:pt x="115" y="110"/>
                    <a:pt x="115" y="109"/>
                    <a:pt x="115" y="108"/>
                  </a:cubicBezTo>
                  <a:cubicBezTo>
                    <a:pt x="115" y="108"/>
                    <a:pt x="115" y="107"/>
                    <a:pt x="115" y="107"/>
                  </a:cubicBezTo>
                  <a:cubicBezTo>
                    <a:pt x="115" y="107"/>
                    <a:pt x="115" y="106"/>
                    <a:pt x="115" y="106"/>
                  </a:cubicBezTo>
                  <a:cubicBezTo>
                    <a:pt x="115" y="106"/>
                    <a:pt x="115" y="106"/>
                    <a:pt x="115" y="106"/>
                  </a:cubicBezTo>
                  <a:cubicBezTo>
                    <a:pt x="115" y="106"/>
                    <a:pt x="115" y="106"/>
                    <a:pt x="115" y="106"/>
                  </a:cubicBezTo>
                  <a:cubicBezTo>
                    <a:pt x="115" y="106"/>
                    <a:pt x="115" y="106"/>
                    <a:pt x="115" y="106"/>
                  </a:cubicBezTo>
                  <a:cubicBezTo>
                    <a:pt x="115" y="106"/>
                    <a:pt x="115" y="106"/>
                    <a:pt x="115" y="106"/>
                  </a:cubicBezTo>
                  <a:cubicBezTo>
                    <a:pt x="115" y="106"/>
                    <a:pt x="115" y="105"/>
                    <a:pt x="115" y="104"/>
                  </a:cubicBezTo>
                  <a:cubicBezTo>
                    <a:pt x="115" y="103"/>
                    <a:pt x="116" y="102"/>
                    <a:pt x="116" y="101"/>
                  </a:cubicBezTo>
                  <a:cubicBezTo>
                    <a:pt x="116" y="100"/>
                    <a:pt x="116" y="97"/>
                    <a:pt x="116" y="95"/>
                  </a:cubicBezTo>
                  <a:cubicBezTo>
                    <a:pt x="116" y="95"/>
                    <a:pt x="116" y="95"/>
                    <a:pt x="116" y="93"/>
                  </a:cubicBezTo>
                  <a:cubicBezTo>
                    <a:pt x="116" y="89"/>
                    <a:pt x="115" y="84"/>
                    <a:pt x="11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Rockwell"/>
                <a:cs typeface="Arial" charset="0"/>
              </a:endParaRPr>
            </a:p>
          </p:txBody>
        </p:sp>
        <p:sp>
          <p:nvSpPr>
            <p:cNvPr id="28" name="Freeform 128">
              <a:extLst>
                <a:ext uri="{FF2B5EF4-FFF2-40B4-BE49-F238E27FC236}">
                  <a16:creationId xmlns="" xmlns:a16="http://schemas.microsoft.com/office/drawing/2014/main" id="{6946ED04-348D-4CAB-A9FF-E28FE9500BFE}"/>
                </a:ext>
              </a:extLst>
            </p:cNvPr>
            <p:cNvSpPr>
              <a:spLocks/>
            </p:cNvSpPr>
            <p:nvPr/>
          </p:nvSpPr>
          <p:spPr bwMode="auto">
            <a:xfrm>
              <a:off x="6208713" y="4327525"/>
              <a:ext cx="431800" cy="660400"/>
            </a:xfrm>
            <a:custGeom>
              <a:avLst/>
              <a:gdLst>
                <a:gd name="T0" fmla="*/ 78 w 115"/>
                <a:gd name="T1" fmla="*/ 109 h 176"/>
                <a:gd name="T2" fmla="*/ 72 w 115"/>
                <a:gd name="T3" fmla="*/ 109 h 176"/>
                <a:gd name="T4" fmla="*/ 69 w 115"/>
                <a:gd name="T5" fmla="*/ 114 h 176"/>
                <a:gd name="T6" fmla="*/ 60 w 115"/>
                <a:gd name="T7" fmla="*/ 116 h 176"/>
                <a:gd name="T8" fmla="*/ 41 w 115"/>
                <a:gd name="T9" fmla="*/ 102 h 176"/>
                <a:gd name="T10" fmla="*/ 31 w 115"/>
                <a:gd name="T11" fmla="*/ 88 h 176"/>
                <a:gd name="T12" fmla="*/ 28 w 115"/>
                <a:gd name="T13" fmla="*/ 79 h 176"/>
                <a:gd name="T14" fmla="*/ 27 w 115"/>
                <a:gd name="T15" fmla="*/ 78 h 176"/>
                <a:gd name="T16" fmla="*/ 26 w 115"/>
                <a:gd name="T17" fmla="*/ 74 h 176"/>
                <a:gd name="T18" fmla="*/ 26 w 115"/>
                <a:gd name="T19" fmla="*/ 71 h 176"/>
                <a:gd name="T20" fmla="*/ 26 w 115"/>
                <a:gd name="T21" fmla="*/ 70 h 176"/>
                <a:gd name="T22" fmla="*/ 26 w 115"/>
                <a:gd name="T23" fmla="*/ 70 h 176"/>
                <a:gd name="T24" fmla="*/ 26 w 115"/>
                <a:gd name="T25" fmla="*/ 70 h 176"/>
                <a:gd name="T26" fmla="*/ 26 w 115"/>
                <a:gd name="T27" fmla="*/ 70 h 176"/>
                <a:gd name="T28" fmla="*/ 26 w 115"/>
                <a:gd name="T29" fmla="*/ 70 h 176"/>
                <a:gd name="T30" fmla="*/ 25 w 115"/>
                <a:gd name="T31" fmla="*/ 69 h 176"/>
                <a:gd name="T32" fmla="*/ 25 w 115"/>
                <a:gd name="T33" fmla="*/ 68 h 176"/>
                <a:gd name="T34" fmla="*/ 25 w 115"/>
                <a:gd name="T35" fmla="*/ 67 h 176"/>
                <a:gd name="T36" fmla="*/ 25 w 115"/>
                <a:gd name="T37" fmla="*/ 62 h 176"/>
                <a:gd name="T38" fmla="*/ 25 w 115"/>
                <a:gd name="T39" fmla="*/ 61 h 176"/>
                <a:gd name="T40" fmla="*/ 25 w 115"/>
                <a:gd name="T41" fmla="*/ 51 h 176"/>
                <a:gd name="T42" fmla="*/ 30 w 115"/>
                <a:gd name="T43" fmla="*/ 32 h 176"/>
                <a:gd name="T44" fmla="*/ 52 w 115"/>
                <a:gd name="T45" fmla="*/ 2 h 176"/>
                <a:gd name="T46" fmla="*/ 51 w 115"/>
                <a:gd name="T47" fmla="*/ 1 h 176"/>
                <a:gd name="T48" fmla="*/ 19 w 115"/>
                <a:gd name="T49" fmla="*/ 25 h 176"/>
                <a:gd name="T50" fmla="*/ 7 w 115"/>
                <a:gd name="T51" fmla="*/ 46 h 176"/>
                <a:gd name="T52" fmla="*/ 3 w 115"/>
                <a:gd name="T53" fmla="*/ 58 h 176"/>
                <a:gd name="T54" fmla="*/ 2 w 115"/>
                <a:gd name="T55" fmla="*/ 60 h 176"/>
                <a:gd name="T56" fmla="*/ 1 w 115"/>
                <a:gd name="T57" fmla="*/ 65 h 176"/>
                <a:gd name="T58" fmla="*/ 1 w 115"/>
                <a:gd name="T59" fmla="*/ 68 h 176"/>
                <a:gd name="T60" fmla="*/ 0 w 115"/>
                <a:gd name="T61" fmla="*/ 69 h 176"/>
                <a:gd name="T62" fmla="*/ 0 w 115"/>
                <a:gd name="T63" fmla="*/ 70 h 176"/>
                <a:gd name="T64" fmla="*/ 0 w 115"/>
                <a:gd name="T65" fmla="*/ 70 h 176"/>
                <a:gd name="T66" fmla="*/ 0 w 115"/>
                <a:gd name="T67" fmla="*/ 70 h 176"/>
                <a:gd name="T68" fmla="*/ 0 w 115"/>
                <a:gd name="T69" fmla="*/ 70 h 176"/>
                <a:gd name="T70" fmla="*/ 0 w 115"/>
                <a:gd name="T71" fmla="*/ 70 h 176"/>
                <a:gd name="T72" fmla="*/ 0 w 115"/>
                <a:gd name="T73" fmla="*/ 72 h 176"/>
                <a:gd name="T74" fmla="*/ 0 w 115"/>
                <a:gd name="T75" fmla="*/ 75 h 176"/>
                <a:gd name="T76" fmla="*/ 0 w 115"/>
                <a:gd name="T77" fmla="*/ 81 h 176"/>
                <a:gd name="T78" fmla="*/ 0 w 115"/>
                <a:gd name="T79" fmla="*/ 83 h 176"/>
                <a:gd name="T80" fmla="*/ 1 w 115"/>
                <a:gd name="T81" fmla="*/ 96 h 176"/>
                <a:gd name="T82" fmla="*/ 8 w 115"/>
                <a:gd name="T83" fmla="*/ 122 h 176"/>
                <a:gd name="T84" fmla="*/ 37 w 115"/>
                <a:gd name="T85" fmla="*/ 158 h 176"/>
                <a:gd name="T86" fmla="*/ 38 w 115"/>
                <a:gd name="T87" fmla="*/ 167 h 176"/>
                <a:gd name="T88" fmla="*/ 36 w 115"/>
                <a:gd name="T89" fmla="*/ 170 h 176"/>
                <a:gd name="T90" fmla="*/ 39 w 115"/>
                <a:gd name="T91" fmla="*/ 176 h 176"/>
                <a:gd name="T92" fmla="*/ 69 w 115"/>
                <a:gd name="T93" fmla="*/ 176 h 176"/>
                <a:gd name="T94" fmla="*/ 81 w 115"/>
                <a:gd name="T95" fmla="*/ 176 h 176"/>
                <a:gd name="T96" fmla="*/ 110 w 115"/>
                <a:gd name="T97" fmla="*/ 176 h 176"/>
                <a:gd name="T98" fmla="*/ 113 w 115"/>
                <a:gd name="T99" fmla="*/ 170 h 176"/>
                <a:gd name="T100" fmla="*/ 99 w 115"/>
                <a:gd name="T101" fmla="*/ 145 h 176"/>
                <a:gd name="T102" fmla="*/ 93 w 115"/>
                <a:gd name="T103" fmla="*/ 134 h 176"/>
                <a:gd name="T104" fmla="*/ 78 w 115"/>
                <a:gd name="T105"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176">
                  <a:moveTo>
                    <a:pt x="78" y="109"/>
                  </a:moveTo>
                  <a:cubicBezTo>
                    <a:pt x="76" y="106"/>
                    <a:pt x="73" y="106"/>
                    <a:pt x="72" y="109"/>
                  </a:cubicBezTo>
                  <a:cubicBezTo>
                    <a:pt x="69" y="114"/>
                    <a:pt x="69" y="114"/>
                    <a:pt x="69" y="114"/>
                  </a:cubicBezTo>
                  <a:cubicBezTo>
                    <a:pt x="67" y="117"/>
                    <a:pt x="63" y="118"/>
                    <a:pt x="60" y="116"/>
                  </a:cubicBezTo>
                  <a:cubicBezTo>
                    <a:pt x="60" y="116"/>
                    <a:pt x="48" y="110"/>
                    <a:pt x="41" y="102"/>
                  </a:cubicBezTo>
                  <a:cubicBezTo>
                    <a:pt x="37" y="98"/>
                    <a:pt x="34" y="93"/>
                    <a:pt x="31" y="88"/>
                  </a:cubicBezTo>
                  <a:cubicBezTo>
                    <a:pt x="30" y="85"/>
                    <a:pt x="29" y="82"/>
                    <a:pt x="28" y="79"/>
                  </a:cubicBezTo>
                  <a:cubicBezTo>
                    <a:pt x="27" y="78"/>
                    <a:pt x="27" y="78"/>
                    <a:pt x="27" y="78"/>
                  </a:cubicBezTo>
                  <a:cubicBezTo>
                    <a:pt x="27" y="76"/>
                    <a:pt x="26" y="74"/>
                    <a:pt x="26" y="74"/>
                  </a:cubicBezTo>
                  <a:cubicBezTo>
                    <a:pt x="26" y="73"/>
                    <a:pt x="26" y="72"/>
                    <a:pt x="26" y="71"/>
                  </a:cubicBezTo>
                  <a:cubicBezTo>
                    <a:pt x="26" y="71"/>
                    <a:pt x="26" y="70"/>
                    <a:pt x="26" y="70"/>
                  </a:cubicBezTo>
                  <a:cubicBezTo>
                    <a:pt x="26" y="70"/>
                    <a:pt x="26" y="70"/>
                    <a:pt x="26" y="70"/>
                  </a:cubicBezTo>
                  <a:cubicBezTo>
                    <a:pt x="26" y="70"/>
                    <a:pt x="26" y="70"/>
                    <a:pt x="26" y="70"/>
                  </a:cubicBezTo>
                  <a:cubicBezTo>
                    <a:pt x="26" y="70"/>
                    <a:pt x="26" y="70"/>
                    <a:pt x="26" y="70"/>
                  </a:cubicBezTo>
                  <a:cubicBezTo>
                    <a:pt x="26" y="70"/>
                    <a:pt x="26" y="70"/>
                    <a:pt x="26" y="70"/>
                  </a:cubicBezTo>
                  <a:cubicBezTo>
                    <a:pt x="26" y="70"/>
                    <a:pt x="25" y="69"/>
                    <a:pt x="25" y="69"/>
                  </a:cubicBezTo>
                  <a:cubicBezTo>
                    <a:pt x="25" y="69"/>
                    <a:pt x="25" y="69"/>
                    <a:pt x="25" y="68"/>
                  </a:cubicBezTo>
                  <a:cubicBezTo>
                    <a:pt x="25" y="68"/>
                    <a:pt x="25" y="67"/>
                    <a:pt x="25" y="67"/>
                  </a:cubicBezTo>
                  <a:cubicBezTo>
                    <a:pt x="25" y="66"/>
                    <a:pt x="25" y="64"/>
                    <a:pt x="25" y="62"/>
                  </a:cubicBezTo>
                  <a:cubicBezTo>
                    <a:pt x="25" y="62"/>
                    <a:pt x="25" y="62"/>
                    <a:pt x="25" y="61"/>
                  </a:cubicBezTo>
                  <a:cubicBezTo>
                    <a:pt x="25" y="57"/>
                    <a:pt x="25" y="54"/>
                    <a:pt x="25" y="51"/>
                  </a:cubicBezTo>
                  <a:cubicBezTo>
                    <a:pt x="26" y="44"/>
                    <a:pt x="27" y="38"/>
                    <a:pt x="30" y="32"/>
                  </a:cubicBezTo>
                  <a:cubicBezTo>
                    <a:pt x="35" y="19"/>
                    <a:pt x="52" y="2"/>
                    <a:pt x="52" y="2"/>
                  </a:cubicBezTo>
                  <a:cubicBezTo>
                    <a:pt x="54" y="0"/>
                    <a:pt x="54" y="0"/>
                    <a:pt x="51" y="1"/>
                  </a:cubicBezTo>
                  <a:cubicBezTo>
                    <a:pt x="51" y="1"/>
                    <a:pt x="29" y="13"/>
                    <a:pt x="19" y="25"/>
                  </a:cubicBezTo>
                  <a:cubicBezTo>
                    <a:pt x="14" y="31"/>
                    <a:pt x="10" y="38"/>
                    <a:pt x="7" y="46"/>
                  </a:cubicBezTo>
                  <a:cubicBezTo>
                    <a:pt x="5" y="50"/>
                    <a:pt x="4" y="54"/>
                    <a:pt x="3" y="58"/>
                  </a:cubicBezTo>
                  <a:cubicBezTo>
                    <a:pt x="2" y="60"/>
                    <a:pt x="2" y="60"/>
                    <a:pt x="2" y="60"/>
                  </a:cubicBezTo>
                  <a:cubicBezTo>
                    <a:pt x="2" y="62"/>
                    <a:pt x="1" y="65"/>
                    <a:pt x="1" y="65"/>
                  </a:cubicBezTo>
                  <a:cubicBezTo>
                    <a:pt x="1" y="66"/>
                    <a:pt x="1" y="67"/>
                    <a:pt x="1" y="68"/>
                  </a:cubicBezTo>
                  <a:cubicBezTo>
                    <a:pt x="1" y="68"/>
                    <a:pt x="0" y="69"/>
                    <a:pt x="0" y="69"/>
                  </a:cubicBezTo>
                  <a:cubicBezTo>
                    <a:pt x="0" y="69"/>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2"/>
                  </a:cubicBezTo>
                  <a:cubicBezTo>
                    <a:pt x="0" y="73"/>
                    <a:pt x="0" y="74"/>
                    <a:pt x="0" y="75"/>
                  </a:cubicBezTo>
                  <a:cubicBezTo>
                    <a:pt x="0" y="76"/>
                    <a:pt x="0" y="79"/>
                    <a:pt x="0" y="81"/>
                  </a:cubicBezTo>
                  <a:cubicBezTo>
                    <a:pt x="0" y="81"/>
                    <a:pt x="0" y="81"/>
                    <a:pt x="0" y="83"/>
                  </a:cubicBezTo>
                  <a:cubicBezTo>
                    <a:pt x="0" y="87"/>
                    <a:pt x="0" y="92"/>
                    <a:pt x="1" y="96"/>
                  </a:cubicBezTo>
                  <a:cubicBezTo>
                    <a:pt x="2" y="105"/>
                    <a:pt x="4" y="114"/>
                    <a:pt x="8" y="122"/>
                  </a:cubicBezTo>
                  <a:cubicBezTo>
                    <a:pt x="15" y="137"/>
                    <a:pt x="37" y="158"/>
                    <a:pt x="37" y="158"/>
                  </a:cubicBezTo>
                  <a:cubicBezTo>
                    <a:pt x="39" y="160"/>
                    <a:pt x="40" y="164"/>
                    <a:pt x="38" y="167"/>
                  </a:cubicBezTo>
                  <a:cubicBezTo>
                    <a:pt x="36" y="170"/>
                    <a:pt x="36" y="170"/>
                    <a:pt x="36" y="170"/>
                  </a:cubicBezTo>
                  <a:cubicBezTo>
                    <a:pt x="34" y="173"/>
                    <a:pt x="36" y="176"/>
                    <a:pt x="39" y="176"/>
                  </a:cubicBezTo>
                  <a:cubicBezTo>
                    <a:pt x="69" y="176"/>
                    <a:pt x="69" y="176"/>
                    <a:pt x="69" y="176"/>
                  </a:cubicBezTo>
                  <a:cubicBezTo>
                    <a:pt x="72" y="176"/>
                    <a:pt x="77" y="176"/>
                    <a:pt x="81" y="176"/>
                  </a:cubicBezTo>
                  <a:cubicBezTo>
                    <a:pt x="110" y="176"/>
                    <a:pt x="110" y="176"/>
                    <a:pt x="110" y="176"/>
                  </a:cubicBezTo>
                  <a:cubicBezTo>
                    <a:pt x="114" y="176"/>
                    <a:pt x="115" y="173"/>
                    <a:pt x="113" y="170"/>
                  </a:cubicBezTo>
                  <a:cubicBezTo>
                    <a:pt x="99" y="145"/>
                    <a:pt x="99" y="145"/>
                    <a:pt x="99" y="145"/>
                  </a:cubicBezTo>
                  <a:cubicBezTo>
                    <a:pt x="97" y="142"/>
                    <a:pt x="94" y="137"/>
                    <a:pt x="93" y="134"/>
                  </a:cubicBezTo>
                  <a:lnTo>
                    <a:pt x="7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Rockwell"/>
                <a:cs typeface="Arial" charset="0"/>
              </a:endParaRPr>
            </a:p>
          </p:txBody>
        </p:sp>
      </p:grpSp>
      <p:sp>
        <p:nvSpPr>
          <p:cNvPr id="29" name="Freeform 33">
            <a:extLst>
              <a:ext uri="{FF2B5EF4-FFF2-40B4-BE49-F238E27FC236}">
                <a16:creationId xmlns="" xmlns:a16="http://schemas.microsoft.com/office/drawing/2014/main" id="{0720BB0B-49DE-4AD3-B5CB-15B4D581D53A}"/>
              </a:ext>
            </a:extLst>
          </p:cNvPr>
          <p:cNvSpPr>
            <a:spLocks noEditPoints="1"/>
          </p:cNvSpPr>
          <p:nvPr/>
        </p:nvSpPr>
        <p:spPr bwMode="auto">
          <a:xfrm>
            <a:off x="3978888" y="3884204"/>
            <a:ext cx="663854" cy="663854"/>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9 h 160"/>
              <a:gd name="T12" fmla="*/ 69 w 160"/>
              <a:gd name="T13" fmla="*/ 144 h 160"/>
              <a:gd name="T14" fmla="*/ 92 w 160"/>
              <a:gd name="T15" fmla="*/ 144 h 160"/>
              <a:gd name="T16" fmla="*/ 80 w 160"/>
              <a:gd name="T17" fmla="*/ 149 h 160"/>
              <a:gd name="T18" fmla="*/ 99 w 160"/>
              <a:gd name="T19" fmla="*/ 132 h 160"/>
              <a:gd name="T20" fmla="*/ 95 w 160"/>
              <a:gd name="T21" fmla="*/ 136 h 160"/>
              <a:gd name="T22" fmla="*/ 99 w 160"/>
              <a:gd name="T23" fmla="*/ 139 h 160"/>
              <a:gd name="T24" fmla="*/ 95 w 160"/>
              <a:gd name="T25" fmla="*/ 142 h 160"/>
              <a:gd name="T26" fmla="*/ 66 w 160"/>
              <a:gd name="T27" fmla="*/ 142 h 160"/>
              <a:gd name="T28" fmla="*/ 62 w 160"/>
              <a:gd name="T29" fmla="*/ 139 h 160"/>
              <a:gd name="T30" fmla="*/ 66 w 160"/>
              <a:gd name="T31" fmla="*/ 136 h 160"/>
              <a:gd name="T32" fmla="*/ 62 w 160"/>
              <a:gd name="T33" fmla="*/ 132 h 160"/>
              <a:gd name="T34" fmla="*/ 66 w 160"/>
              <a:gd name="T35" fmla="*/ 129 h 160"/>
              <a:gd name="T36" fmla="*/ 62 w 160"/>
              <a:gd name="T37" fmla="*/ 126 h 160"/>
              <a:gd name="T38" fmla="*/ 66 w 160"/>
              <a:gd name="T39" fmla="*/ 122 h 160"/>
              <a:gd name="T40" fmla="*/ 95 w 160"/>
              <a:gd name="T41" fmla="*/ 122 h 160"/>
              <a:gd name="T42" fmla="*/ 99 w 160"/>
              <a:gd name="T43" fmla="*/ 126 h 160"/>
              <a:gd name="T44" fmla="*/ 95 w 160"/>
              <a:gd name="T45" fmla="*/ 129 h 160"/>
              <a:gd name="T46" fmla="*/ 99 w 160"/>
              <a:gd name="T47" fmla="*/ 132 h 160"/>
              <a:gd name="T48" fmla="*/ 121 w 160"/>
              <a:gd name="T49" fmla="*/ 55 h 160"/>
              <a:gd name="T50" fmla="*/ 116 w 160"/>
              <a:gd name="T51" fmla="*/ 70 h 160"/>
              <a:gd name="T52" fmla="*/ 101 w 160"/>
              <a:gd name="T53" fmla="*/ 111 h 160"/>
              <a:gd name="T54" fmla="*/ 100 w 160"/>
              <a:gd name="T55" fmla="*/ 116 h 160"/>
              <a:gd name="T56" fmla="*/ 95 w 160"/>
              <a:gd name="T57" fmla="*/ 120 h 160"/>
              <a:gd name="T58" fmla="*/ 66 w 160"/>
              <a:gd name="T59" fmla="*/ 120 h 160"/>
              <a:gd name="T60" fmla="*/ 61 w 160"/>
              <a:gd name="T61" fmla="*/ 116 h 160"/>
              <a:gd name="T62" fmla="*/ 60 w 160"/>
              <a:gd name="T63" fmla="*/ 111 h 160"/>
              <a:gd name="T64" fmla="*/ 45 w 160"/>
              <a:gd name="T65" fmla="*/ 70 h 160"/>
              <a:gd name="T66" fmla="*/ 40 w 160"/>
              <a:gd name="T67" fmla="*/ 55 h 160"/>
              <a:gd name="T68" fmla="*/ 40 w 160"/>
              <a:gd name="T69" fmla="*/ 52 h 160"/>
              <a:gd name="T70" fmla="*/ 52 w 160"/>
              <a:gd name="T71" fmla="*/ 26 h 160"/>
              <a:gd name="T72" fmla="*/ 80 w 160"/>
              <a:gd name="T73" fmla="*/ 15 h 160"/>
              <a:gd name="T74" fmla="*/ 92 w 160"/>
              <a:gd name="T75" fmla="*/ 16 h 160"/>
              <a:gd name="T76" fmla="*/ 109 w 160"/>
              <a:gd name="T77" fmla="*/ 26 h 160"/>
              <a:gd name="T78" fmla="*/ 121 w 160"/>
              <a:gd name="T79" fmla="*/ 52 h 160"/>
              <a:gd name="T80" fmla="*/ 121 w 160"/>
              <a:gd name="T81" fmla="*/ 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9"/>
                </a:moveTo>
                <a:cubicBezTo>
                  <a:pt x="75" y="149"/>
                  <a:pt x="71" y="147"/>
                  <a:pt x="69" y="144"/>
                </a:cubicBezTo>
                <a:cubicBezTo>
                  <a:pt x="92" y="144"/>
                  <a:pt x="92" y="144"/>
                  <a:pt x="92" y="144"/>
                </a:cubicBezTo>
                <a:cubicBezTo>
                  <a:pt x="89" y="147"/>
                  <a:pt x="85" y="149"/>
                  <a:pt x="80" y="149"/>
                </a:cubicBezTo>
                <a:close/>
                <a:moveTo>
                  <a:pt x="99" y="132"/>
                </a:moveTo>
                <a:cubicBezTo>
                  <a:pt x="99" y="134"/>
                  <a:pt x="97" y="136"/>
                  <a:pt x="95" y="136"/>
                </a:cubicBezTo>
                <a:cubicBezTo>
                  <a:pt x="97" y="136"/>
                  <a:pt x="99" y="137"/>
                  <a:pt x="99" y="139"/>
                </a:cubicBezTo>
                <a:cubicBezTo>
                  <a:pt x="99" y="141"/>
                  <a:pt x="97" y="142"/>
                  <a:pt x="95" y="142"/>
                </a:cubicBezTo>
                <a:cubicBezTo>
                  <a:pt x="66" y="142"/>
                  <a:pt x="66" y="142"/>
                  <a:pt x="66" y="142"/>
                </a:cubicBezTo>
                <a:cubicBezTo>
                  <a:pt x="64" y="142"/>
                  <a:pt x="62" y="141"/>
                  <a:pt x="62" y="139"/>
                </a:cubicBezTo>
                <a:cubicBezTo>
                  <a:pt x="62" y="137"/>
                  <a:pt x="64" y="136"/>
                  <a:pt x="66" y="136"/>
                </a:cubicBezTo>
                <a:cubicBezTo>
                  <a:pt x="64" y="136"/>
                  <a:pt x="62" y="134"/>
                  <a:pt x="62" y="132"/>
                </a:cubicBezTo>
                <a:cubicBezTo>
                  <a:pt x="62" y="130"/>
                  <a:pt x="64" y="129"/>
                  <a:pt x="66" y="129"/>
                </a:cubicBezTo>
                <a:cubicBezTo>
                  <a:pt x="64" y="129"/>
                  <a:pt x="62" y="127"/>
                  <a:pt x="62" y="126"/>
                </a:cubicBezTo>
                <a:cubicBezTo>
                  <a:pt x="62" y="124"/>
                  <a:pt x="64" y="122"/>
                  <a:pt x="66" y="122"/>
                </a:cubicBezTo>
                <a:cubicBezTo>
                  <a:pt x="95" y="122"/>
                  <a:pt x="95" y="122"/>
                  <a:pt x="95" y="122"/>
                </a:cubicBezTo>
                <a:cubicBezTo>
                  <a:pt x="97" y="122"/>
                  <a:pt x="99" y="124"/>
                  <a:pt x="99" y="126"/>
                </a:cubicBezTo>
                <a:cubicBezTo>
                  <a:pt x="99" y="127"/>
                  <a:pt x="97" y="129"/>
                  <a:pt x="95" y="129"/>
                </a:cubicBezTo>
                <a:cubicBezTo>
                  <a:pt x="97" y="129"/>
                  <a:pt x="99" y="130"/>
                  <a:pt x="99" y="132"/>
                </a:cubicBezTo>
                <a:close/>
                <a:moveTo>
                  <a:pt x="121" y="55"/>
                </a:moveTo>
                <a:cubicBezTo>
                  <a:pt x="120" y="60"/>
                  <a:pt x="119" y="65"/>
                  <a:pt x="116" y="70"/>
                </a:cubicBezTo>
                <a:cubicBezTo>
                  <a:pt x="116" y="70"/>
                  <a:pt x="101" y="95"/>
                  <a:pt x="101" y="111"/>
                </a:cubicBezTo>
                <a:cubicBezTo>
                  <a:pt x="100" y="116"/>
                  <a:pt x="100" y="116"/>
                  <a:pt x="100" y="116"/>
                </a:cubicBezTo>
                <a:cubicBezTo>
                  <a:pt x="99" y="119"/>
                  <a:pt x="97" y="120"/>
                  <a:pt x="95" y="120"/>
                </a:cubicBezTo>
                <a:cubicBezTo>
                  <a:pt x="66" y="120"/>
                  <a:pt x="66" y="120"/>
                  <a:pt x="66" y="120"/>
                </a:cubicBezTo>
                <a:cubicBezTo>
                  <a:pt x="63" y="120"/>
                  <a:pt x="61" y="119"/>
                  <a:pt x="61" y="116"/>
                </a:cubicBezTo>
                <a:cubicBezTo>
                  <a:pt x="60" y="111"/>
                  <a:pt x="60" y="111"/>
                  <a:pt x="60" y="111"/>
                </a:cubicBezTo>
                <a:cubicBezTo>
                  <a:pt x="60" y="95"/>
                  <a:pt x="45" y="70"/>
                  <a:pt x="45" y="70"/>
                </a:cubicBezTo>
                <a:cubicBezTo>
                  <a:pt x="42" y="65"/>
                  <a:pt x="40" y="60"/>
                  <a:pt x="40" y="55"/>
                </a:cubicBezTo>
                <a:cubicBezTo>
                  <a:pt x="40" y="52"/>
                  <a:pt x="40" y="52"/>
                  <a:pt x="40" y="52"/>
                </a:cubicBezTo>
                <a:cubicBezTo>
                  <a:pt x="40" y="42"/>
                  <a:pt x="44" y="33"/>
                  <a:pt x="52" y="26"/>
                </a:cubicBezTo>
                <a:cubicBezTo>
                  <a:pt x="59" y="18"/>
                  <a:pt x="69" y="15"/>
                  <a:pt x="80" y="15"/>
                </a:cubicBezTo>
                <a:cubicBezTo>
                  <a:pt x="84" y="15"/>
                  <a:pt x="88" y="15"/>
                  <a:pt x="92" y="16"/>
                </a:cubicBezTo>
                <a:cubicBezTo>
                  <a:pt x="98" y="18"/>
                  <a:pt x="104" y="21"/>
                  <a:pt x="109" y="26"/>
                </a:cubicBezTo>
                <a:cubicBezTo>
                  <a:pt x="117" y="33"/>
                  <a:pt x="121" y="42"/>
                  <a:pt x="121" y="52"/>
                </a:cubicBezTo>
                <a:lnTo>
                  <a:pt x="121" y="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dirty="0">
              <a:solidFill>
                <a:srgbClr val="333333"/>
              </a:solidFill>
              <a:cs typeface="Arial" charset="0"/>
            </a:endParaRPr>
          </a:p>
        </p:txBody>
      </p:sp>
      <p:grpSp>
        <p:nvGrpSpPr>
          <p:cNvPr id="30" name="Group 29">
            <a:extLst>
              <a:ext uri="{FF2B5EF4-FFF2-40B4-BE49-F238E27FC236}">
                <a16:creationId xmlns="" xmlns:a16="http://schemas.microsoft.com/office/drawing/2014/main" id="{02634351-398E-4585-A209-0586FD167FB6}"/>
              </a:ext>
            </a:extLst>
          </p:cNvPr>
          <p:cNvGrpSpPr/>
          <p:nvPr/>
        </p:nvGrpSpPr>
        <p:grpSpPr>
          <a:xfrm>
            <a:off x="4528540" y="4779947"/>
            <a:ext cx="971948" cy="971948"/>
            <a:chOff x="1510631" y="5215246"/>
            <a:chExt cx="548640" cy="548640"/>
          </a:xfrm>
        </p:grpSpPr>
        <p:sp>
          <p:nvSpPr>
            <p:cNvPr id="31" name="Flowchart: Connector 30">
              <a:extLst>
                <a:ext uri="{FF2B5EF4-FFF2-40B4-BE49-F238E27FC236}">
                  <a16:creationId xmlns="" xmlns:a16="http://schemas.microsoft.com/office/drawing/2014/main" id="{8DBB6E94-B70F-47B6-AB58-A401991DDF9C}"/>
                </a:ext>
              </a:extLst>
            </p:cNvPr>
            <p:cNvSpPr/>
            <p:nvPr/>
          </p:nvSpPr>
          <p:spPr>
            <a:xfrm>
              <a:off x="1558240" y="5262855"/>
              <a:ext cx="453422" cy="453422"/>
            </a:xfrm>
            <a:prstGeom prst="flowChartConnec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151">
              <a:extLst>
                <a:ext uri="{FF2B5EF4-FFF2-40B4-BE49-F238E27FC236}">
                  <a16:creationId xmlns="" xmlns:a16="http://schemas.microsoft.com/office/drawing/2014/main" id="{95C3E1EE-7B0C-4265-9763-8040F2350374}"/>
                </a:ext>
              </a:extLst>
            </p:cNvPr>
            <p:cNvSpPr/>
            <p:nvPr/>
          </p:nvSpPr>
          <p:spPr>
            <a:xfrm>
              <a:off x="1510631" y="5215246"/>
              <a:ext cx="548640" cy="548640"/>
            </a:xfrm>
            <a:custGeom>
              <a:avLst/>
              <a:gdLst>
                <a:gd name="connsiteX0" fmla="*/ 260236 w 470570"/>
                <a:gd name="connsiteY0" fmla="*/ 231350 h 470570"/>
                <a:gd name="connsiteX1" fmla="*/ 272079 w 470570"/>
                <a:gd name="connsiteY1" fmla="*/ 246067 h 470570"/>
                <a:gd name="connsiteX2" fmla="*/ 198028 w 470570"/>
                <a:gd name="connsiteY2" fmla="*/ 368160 h 470570"/>
                <a:gd name="connsiteX3" fmla="*/ 163180 w 470570"/>
                <a:gd name="connsiteY3" fmla="*/ 378335 h 470570"/>
                <a:gd name="connsiteX4" fmla="*/ 116717 w 470570"/>
                <a:gd name="connsiteY4" fmla="*/ 328916 h 470570"/>
                <a:gd name="connsiteX5" fmla="*/ 151565 w 470570"/>
                <a:gd name="connsiteY5" fmla="*/ 314381 h 470570"/>
                <a:gd name="connsiteX6" fmla="*/ 168988 w 470570"/>
                <a:gd name="connsiteY6" fmla="*/ 330369 h 470570"/>
                <a:gd name="connsiteX7" fmla="*/ 248847 w 470570"/>
                <a:gd name="connsiteY7" fmla="*/ 234439 h 470570"/>
                <a:gd name="connsiteX8" fmla="*/ 260236 w 470570"/>
                <a:gd name="connsiteY8" fmla="*/ 231350 h 470570"/>
                <a:gd name="connsiteX9" fmla="*/ 200127 w 470570"/>
                <a:gd name="connsiteY9" fmla="*/ 84133 h 470570"/>
                <a:gd name="connsiteX10" fmla="*/ 304796 w 470570"/>
                <a:gd name="connsiteY10" fmla="*/ 84133 h 470570"/>
                <a:gd name="connsiteX11" fmla="*/ 304796 w 470570"/>
                <a:gd name="connsiteY11" fmla="*/ 129769 h 470570"/>
                <a:gd name="connsiteX12" fmla="*/ 345759 w 470570"/>
                <a:gd name="connsiteY12" fmla="*/ 170733 h 470570"/>
                <a:gd name="connsiteX13" fmla="*/ 377708 w 470570"/>
                <a:gd name="connsiteY13" fmla="*/ 170733 h 470570"/>
                <a:gd name="connsiteX14" fmla="*/ 377708 w 470570"/>
                <a:gd name="connsiteY14" fmla="*/ 317277 h 470570"/>
                <a:gd name="connsiteX15" fmla="*/ 352907 w 470570"/>
                <a:gd name="connsiteY15" fmla="*/ 342079 h 470570"/>
                <a:gd name="connsiteX16" fmla="*/ 288000 w 470570"/>
                <a:gd name="connsiteY16" fmla="*/ 342079 h 470570"/>
                <a:gd name="connsiteX17" fmla="*/ 294318 w 470570"/>
                <a:gd name="connsiteY17" fmla="*/ 310788 h 470570"/>
                <a:gd name="connsiteX18" fmla="*/ 342567 w 470570"/>
                <a:gd name="connsiteY18" fmla="*/ 310788 h 470570"/>
                <a:gd name="connsiteX19" fmla="*/ 357582 w 470570"/>
                <a:gd name="connsiteY19" fmla="*/ 295773 h 470570"/>
                <a:gd name="connsiteX20" fmla="*/ 357582 w 470570"/>
                <a:gd name="connsiteY20" fmla="*/ 294453 h 470570"/>
                <a:gd name="connsiteX21" fmla="*/ 342567 w 470570"/>
                <a:gd name="connsiteY21" fmla="*/ 279437 h 470570"/>
                <a:gd name="connsiteX22" fmla="*/ 290838 w 470570"/>
                <a:gd name="connsiteY22" fmla="*/ 279437 h 470570"/>
                <a:gd name="connsiteX23" fmla="*/ 287246 w 470570"/>
                <a:gd name="connsiteY23" fmla="*/ 261649 h 470570"/>
                <a:gd name="connsiteX24" fmla="*/ 282352 w 470570"/>
                <a:gd name="connsiteY24" fmla="*/ 254391 h 470570"/>
                <a:gd name="connsiteX25" fmla="*/ 342567 w 470570"/>
                <a:gd name="connsiteY25" fmla="*/ 254391 h 470570"/>
                <a:gd name="connsiteX26" fmla="*/ 357582 w 470570"/>
                <a:gd name="connsiteY26" fmla="*/ 239375 h 470570"/>
                <a:gd name="connsiteX27" fmla="*/ 357582 w 470570"/>
                <a:gd name="connsiteY27" fmla="*/ 238055 h 470570"/>
                <a:gd name="connsiteX28" fmla="*/ 342567 w 470570"/>
                <a:gd name="connsiteY28" fmla="*/ 223040 h 470570"/>
                <a:gd name="connsiteX29" fmla="*/ 257783 w 470570"/>
                <a:gd name="connsiteY29" fmla="*/ 223040 h 470570"/>
                <a:gd name="connsiteX30" fmla="*/ 229710 w 470570"/>
                <a:gd name="connsiteY30" fmla="*/ 204113 h 470570"/>
                <a:gd name="connsiteX31" fmla="*/ 187626 w 470570"/>
                <a:gd name="connsiteY31" fmla="*/ 195617 h 470570"/>
                <a:gd name="connsiteX32" fmla="*/ 175326 w 470570"/>
                <a:gd name="connsiteY32" fmla="*/ 198100 h 470570"/>
                <a:gd name="connsiteX33" fmla="*/ 175326 w 470570"/>
                <a:gd name="connsiteY33" fmla="*/ 108935 h 470570"/>
                <a:gd name="connsiteX34" fmla="*/ 200127 w 470570"/>
                <a:gd name="connsiteY34" fmla="*/ 84133 h 470570"/>
                <a:gd name="connsiteX35" fmla="*/ 326594 w 470570"/>
                <a:gd name="connsiteY35" fmla="*/ 59893 h 470570"/>
                <a:gd name="connsiteX36" fmla="*/ 326594 w 470570"/>
                <a:gd name="connsiteY36" fmla="*/ 86232 h 470570"/>
                <a:gd name="connsiteX37" fmla="*/ 377126 w 470570"/>
                <a:gd name="connsiteY37" fmla="*/ 145964 h 470570"/>
                <a:gd name="connsiteX38" fmla="*/ 399408 w 470570"/>
                <a:gd name="connsiteY38" fmla="*/ 145964 h 470570"/>
                <a:gd name="connsiteX39" fmla="*/ 194592 w 470570"/>
                <a:gd name="connsiteY39" fmla="*/ 59893 h 470570"/>
                <a:gd name="connsiteX40" fmla="*/ 153628 w 470570"/>
                <a:gd name="connsiteY40" fmla="*/ 100857 h 470570"/>
                <a:gd name="connsiteX41" fmla="*/ 153628 w 470570"/>
                <a:gd name="connsiteY41" fmla="*/ 202481 h 470570"/>
                <a:gd name="connsiteX42" fmla="*/ 145542 w 470570"/>
                <a:gd name="connsiteY42" fmla="*/ 204113 h 470570"/>
                <a:gd name="connsiteX43" fmla="*/ 79509 w 470570"/>
                <a:gd name="connsiteY43" fmla="*/ 303733 h 470570"/>
                <a:gd name="connsiteX44" fmla="*/ 187626 w 470570"/>
                <a:gd name="connsiteY44" fmla="*/ 411850 h 470570"/>
                <a:gd name="connsiteX45" fmla="*/ 264076 w 470570"/>
                <a:gd name="connsiteY45" fmla="*/ 380183 h 470570"/>
                <a:gd name="connsiteX46" fmla="*/ 273423 w 470570"/>
                <a:gd name="connsiteY46" fmla="*/ 366319 h 470570"/>
                <a:gd name="connsiteX47" fmla="*/ 358442 w 470570"/>
                <a:gd name="connsiteY47" fmla="*/ 366319 h 470570"/>
                <a:gd name="connsiteX48" fmla="*/ 399406 w 470570"/>
                <a:gd name="connsiteY48" fmla="*/ 325356 h 470570"/>
                <a:gd name="connsiteX49" fmla="*/ 399406 w 470570"/>
                <a:gd name="connsiteY49" fmla="*/ 170733 h 470570"/>
                <a:gd name="connsiteX50" fmla="*/ 399408 w 470570"/>
                <a:gd name="connsiteY50" fmla="*/ 170733 h 470570"/>
                <a:gd name="connsiteX51" fmla="*/ 399408 w 470570"/>
                <a:gd name="connsiteY51" fmla="*/ 146493 h 470570"/>
                <a:gd name="connsiteX52" fmla="*/ 399406 w 470570"/>
                <a:gd name="connsiteY52" fmla="*/ 146493 h 470570"/>
                <a:gd name="connsiteX53" fmla="*/ 399406 w 470570"/>
                <a:gd name="connsiteY53" fmla="*/ 146070 h 470570"/>
                <a:gd name="connsiteX54" fmla="*/ 377708 w 470570"/>
                <a:gd name="connsiteY54" fmla="*/ 146070 h 470570"/>
                <a:gd name="connsiteX55" fmla="*/ 377708 w 470570"/>
                <a:gd name="connsiteY55" fmla="*/ 146493 h 470570"/>
                <a:gd name="connsiteX56" fmla="*/ 351294 w 470570"/>
                <a:gd name="connsiteY56" fmla="*/ 146493 h 470570"/>
                <a:gd name="connsiteX57" fmla="*/ 326493 w 470570"/>
                <a:gd name="connsiteY57" fmla="*/ 121691 h 470570"/>
                <a:gd name="connsiteX58" fmla="*/ 326493 w 470570"/>
                <a:gd name="connsiteY58" fmla="*/ 59893 h 470570"/>
                <a:gd name="connsiteX59" fmla="*/ 326028 w 470570"/>
                <a:gd name="connsiteY59" fmla="*/ 59893 h 470570"/>
                <a:gd name="connsiteX60" fmla="*/ 304796 w 470570"/>
                <a:gd name="connsiteY60" fmla="*/ 59893 h 470570"/>
                <a:gd name="connsiteX61" fmla="*/ 235285 w 470570"/>
                <a:gd name="connsiteY61" fmla="*/ 0 h 470570"/>
                <a:gd name="connsiteX62" fmla="*/ 470570 w 470570"/>
                <a:gd name="connsiteY62" fmla="*/ 235285 h 470570"/>
                <a:gd name="connsiteX63" fmla="*/ 235285 w 470570"/>
                <a:gd name="connsiteY63" fmla="*/ 470570 h 470570"/>
                <a:gd name="connsiteX64" fmla="*/ 0 w 470570"/>
                <a:gd name="connsiteY64" fmla="*/ 235285 h 470570"/>
                <a:gd name="connsiteX65" fmla="*/ 235285 w 470570"/>
                <a:gd name="connsiteY65" fmla="*/ 0 h 4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0570" h="470570">
                  <a:moveTo>
                    <a:pt x="260236" y="231350"/>
                  </a:moveTo>
                  <a:cubicBezTo>
                    <a:pt x="273168" y="230532"/>
                    <a:pt x="287324" y="236256"/>
                    <a:pt x="272079" y="246067"/>
                  </a:cubicBezTo>
                  <a:cubicBezTo>
                    <a:pt x="228519" y="273683"/>
                    <a:pt x="199480" y="315834"/>
                    <a:pt x="198028" y="368160"/>
                  </a:cubicBezTo>
                  <a:cubicBezTo>
                    <a:pt x="198028" y="379788"/>
                    <a:pt x="168988" y="385602"/>
                    <a:pt x="163180" y="378335"/>
                  </a:cubicBezTo>
                  <a:cubicBezTo>
                    <a:pt x="148661" y="360893"/>
                    <a:pt x="134141" y="343451"/>
                    <a:pt x="116717" y="328916"/>
                  </a:cubicBezTo>
                  <a:cubicBezTo>
                    <a:pt x="106553" y="320195"/>
                    <a:pt x="141401" y="305660"/>
                    <a:pt x="151565" y="314381"/>
                  </a:cubicBezTo>
                  <a:cubicBezTo>
                    <a:pt x="157372" y="320195"/>
                    <a:pt x="163180" y="324555"/>
                    <a:pt x="168988" y="330369"/>
                  </a:cubicBezTo>
                  <a:cubicBezTo>
                    <a:pt x="182056" y="291125"/>
                    <a:pt x="212548" y="259148"/>
                    <a:pt x="248847" y="234439"/>
                  </a:cubicBezTo>
                  <a:cubicBezTo>
                    <a:pt x="251751" y="232622"/>
                    <a:pt x="255925" y="231622"/>
                    <a:pt x="260236" y="231350"/>
                  </a:cubicBezTo>
                  <a:close/>
                  <a:moveTo>
                    <a:pt x="200127" y="84133"/>
                  </a:moveTo>
                  <a:lnTo>
                    <a:pt x="304796" y="84133"/>
                  </a:lnTo>
                  <a:lnTo>
                    <a:pt x="304796" y="129769"/>
                  </a:lnTo>
                  <a:cubicBezTo>
                    <a:pt x="304796" y="152393"/>
                    <a:pt x="323136" y="170733"/>
                    <a:pt x="345759" y="170733"/>
                  </a:cubicBezTo>
                  <a:lnTo>
                    <a:pt x="377708" y="170733"/>
                  </a:lnTo>
                  <a:lnTo>
                    <a:pt x="377708" y="317277"/>
                  </a:lnTo>
                  <a:cubicBezTo>
                    <a:pt x="377708" y="330976"/>
                    <a:pt x="366605" y="342079"/>
                    <a:pt x="352907" y="342079"/>
                  </a:cubicBezTo>
                  <a:lnTo>
                    <a:pt x="288000" y="342079"/>
                  </a:lnTo>
                  <a:lnTo>
                    <a:pt x="294318" y="310788"/>
                  </a:lnTo>
                  <a:lnTo>
                    <a:pt x="342567" y="310788"/>
                  </a:lnTo>
                  <a:cubicBezTo>
                    <a:pt x="350860" y="310788"/>
                    <a:pt x="357582" y="304066"/>
                    <a:pt x="357582" y="295773"/>
                  </a:cubicBezTo>
                  <a:lnTo>
                    <a:pt x="357582" y="294453"/>
                  </a:lnTo>
                  <a:cubicBezTo>
                    <a:pt x="357582" y="286160"/>
                    <a:pt x="350860" y="279437"/>
                    <a:pt x="342567" y="279437"/>
                  </a:cubicBezTo>
                  <a:lnTo>
                    <a:pt x="290838" y="279437"/>
                  </a:lnTo>
                  <a:lnTo>
                    <a:pt x="287246" y="261649"/>
                  </a:lnTo>
                  <a:lnTo>
                    <a:pt x="282352" y="254391"/>
                  </a:lnTo>
                  <a:lnTo>
                    <a:pt x="342567" y="254391"/>
                  </a:lnTo>
                  <a:cubicBezTo>
                    <a:pt x="350860" y="254391"/>
                    <a:pt x="357582" y="247668"/>
                    <a:pt x="357582" y="239375"/>
                  </a:cubicBezTo>
                  <a:lnTo>
                    <a:pt x="357582" y="238055"/>
                  </a:lnTo>
                  <a:cubicBezTo>
                    <a:pt x="357582" y="229763"/>
                    <a:pt x="350860" y="223040"/>
                    <a:pt x="342567" y="223040"/>
                  </a:cubicBezTo>
                  <a:lnTo>
                    <a:pt x="257783" y="223040"/>
                  </a:lnTo>
                  <a:lnTo>
                    <a:pt x="229710" y="204113"/>
                  </a:lnTo>
                  <a:cubicBezTo>
                    <a:pt x="216774" y="198642"/>
                    <a:pt x="202554" y="195617"/>
                    <a:pt x="187626" y="195617"/>
                  </a:cubicBezTo>
                  <a:lnTo>
                    <a:pt x="175326" y="198100"/>
                  </a:lnTo>
                  <a:lnTo>
                    <a:pt x="175326" y="108935"/>
                  </a:lnTo>
                  <a:cubicBezTo>
                    <a:pt x="175326" y="95237"/>
                    <a:pt x="186429" y="84133"/>
                    <a:pt x="200127" y="84133"/>
                  </a:cubicBezTo>
                  <a:close/>
                  <a:moveTo>
                    <a:pt x="326594" y="59893"/>
                  </a:moveTo>
                  <a:lnTo>
                    <a:pt x="326594" y="86232"/>
                  </a:lnTo>
                  <a:lnTo>
                    <a:pt x="377126" y="145964"/>
                  </a:lnTo>
                  <a:lnTo>
                    <a:pt x="399408" y="145964"/>
                  </a:lnTo>
                  <a:close/>
                  <a:moveTo>
                    <a:pt x="194592" y="59893"/>
                  </a:moveTo>
                  <a:cubicBezTo>
                    <a:pt x="171968" y="59893"/>
                    <a:pt x="153628" y="78233"/>
                    <a:pt x="153628" y="100857"/>
                  </a:cubicBezTo>
                  <a:lnTo>
                    <a:pt x="153628" y="202481"/>
                  </a:lnTo>
                  <a:lnTo>
                    <a:pt x="145542" y="204113"/>
                  </a:lnTo>
                  <a:cubicBezTo>
                    <a:pt x="106737" y="220526"/>
                    <a:pt x="79509" y="258950"/>
                    <a:pt x="79509" y="303733"/>
                  </a:cubicBezTo>
                  <a:cubicBezTo>
                    <a:pt x="79509" y="363444"/>
                    <a:pt x="127914" y="411850"/>
                    <a:pt x="187626" y="411850"/>
                  </a:cubicBezTo>
                  <a:cubicBezTo>
                    <a:pt x="217482" y="411850"/>
                    <a:pt x="244511" y="399749"/>
                    <a:pt x="264076" y="380183"/>
                  </a:cubicBezTo>
                  <a:lnTo>
                    <a:pt x="273423" y="366319"/>
                  </a:lnTo>
                  <a:lnTo>
                    <a:pt x="358442" y="366319"/>
                  </a:lnTo>
                  <a:cubicBezTo>
                    <a:pt x="381066" y="366319"/>
                    <a:pt x="399406" y="347980"/>
                    <a:pt x="399406" y="325356"/>
                  </a:cubicBezTo>
                  <a:lnTo>
                    <a:pt x="399406" y="170733"/>
                  </a:lnTo>
                  <a:lnTo>
                    <a:pt x="399408" y="170733"/>
                  </a:lnTo>
                  <a:lnTo>
                    <a:pt x="399408" y="146493"/>
                  </a:lnTo>
                  <a:lnTo>
                    <a:pt x="399406" y="146493"/>
                  </a:lnTo>
                  <a:lnTo>
                    <a:pt x="399406" y="146070"/>
                  </a:lnTo>
                  <a:lnTo>
                    <a:pt x="377708" y="146070"/>
                  </a:lnTo>
                  <a:lnTo>
                    <a:pt x="377708" y="146493"/>
                  </a:lnTo>
                  <a:lnTo>
                    <a:pt x="351294" y="146493"/>
                  </a:lnTo>
                  <a:cubicBezTo>
                    <a:pt x="337596" y="146493"/>
                    <a:pt x="326493" y="135389"/>
                    <a:pt x="326493" y="121691"/>
                  </a:cubicBezTo>
                  <a:lnTo>
                    <a:pt x="326493" y="59893"/>
                  </a:lnTo>
                  <a:lnTo>
                    <a:pt x="326028" y="59893"/>
                  </a:lnTo>
                  <a:lnTo>
                    <a:pt x="304796" y="59893"/>
                  </a:lnTo>
                  <a:close/>
                  <a:moveTo>
                    <a:pt x="235285" y="0"/>
                  </a:moveTo>
                  <a:cubicBezTo>
                    <a:pt x="365229" y="0"/>
                    <a:pt x="470570" y="105341"/>
                    <a:pt x="470570" y="235285"/>
                  </a:cubicBezTo>
                  <a:cubicBezTo>
                    <a:pt x="470570" y="365229"/>
                    <a:pt x="365229" y="470570"/>
                    <a:pt x="235285" y="470570"/>
                  </a:cubicBezTo>
                  <a:cubicBezTo>
                    <a:pt x="105341" y="470570"/>
                    <a:pt x="0" y="365229"/>
                    <a:pt x="0" y="235285"/>
                  </a:cubicBezTo>
                  <a:cubicBezTo>
                    <a:pt x="0" y="105341"/>
                    <a:pt x="105341" y="0"/>
                    <a:pt x="235285" y="0"/>
                  </a:cubicBezTo>
                  <a:close/>
                </a:path>
              </a:pathLst>
            </a:custGeom>
            <a:solidFill>
              <a:srgbClr val="009E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base">
                <a:spcBef>
                  <a:spcPct val="0"/>
                </a:spcBef>
                <a:spcAft>
                  <a:spcPct val="0"/>
                </a:spcAft>
              </a:pPr>
              <a:endParaRPr lang="en-US" dirty="0">
                <a:solidFill>
                  <a:srgbClr val="333333"/>
                </a:solidFill>
              </a:endParaRPr>
            </a:p>
          </p:txBody>
        </p:sp>
      </p:grpSp>
    </p:spTree>
    <p:extLst>
      <p:ext uri="{BB962C8B-B14F-4D97-AF65-F5344CB8AC3E}">
        <p14:creationId xmlns:p14="http://schemas.microsoft.com/office/powerpoint/2010/main" val="665850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How is </a:t>
            </a:r>
            <a:r>
              <a:rPr lang="en-US" dirty="0" err="1" smtClean="0"/>
              <a:t>blockchain</a:t>
            </a:r>
            <a:r>
              <a:rPr lang="en-US" dirty="0" smtClean="0"/>
              <a:t> being used</a:t>
            </a:r>
            <a:endParaRPr lang="en-US" dirty="0"/>
          </a:p>
        </p:txBody>
      </p:sp>
    </p:spTree>
    <p:extLst>
      <p:ext uri="{BB962C8B-B14F-4D97-AF65-F5344CB8AC3E}">
        <p14:creationId xmlns:p14="http://schemas.microsoft.com/office/powerpoint/2010/main" val="3396373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78" y="289462"/>
            <a:ext cx="8667750" cy="1143000"/>
          </a:xfrm>
        </p:spPr>
        <p:txBody>
          <a:bodyPr/>
          <a:lstStyle/>
          <a:p>
            <a:r>
              <a:rPr lang="en-US" dirty="0"/>
              <a:t>Usage of </a:t>
            </a:r>
            <a:r>
              <a:rPr lang="en-US" dirty="0" err="1"/>
              <a:t>Blockchain</a:t>
            </a:r>
            <a:r>
              <a:rPr lang="en-US" dirty="0"/>
              <a:t> Industry Wise</a:t>
            </a:r>
            <a:br>
              <a:rPr lang="en-US" dirty="0"/>
            </a:br>
            <a:endParaRPr lang="en-US" dirty="0"/>
          </a:p>
        </p:txBody>
      </p:sp>
      <p:sp>
        <p:nvSpPr>
          <p:cNvPr id="4" name="Slide Number Placeholder 3"/>
          <p:cNvSpPr>
            <a:spLocks noGrp="1"/>
          </p:cNvSpPr>
          <p:nvPr>
            <p:ph type="sldNum" sz="quarter" idx="4"/>
          </p:nvPr>
        </p:nvSpPr>
        <p:spPr/>
        <p:txBody>
          <a:bodyPr/>
          <a:lstStyle/>
          <a:p>
            <a:fld id="{1C026648-BCB3-47E3-8128-611D1202DC8A}" type="slidenum">
              <a:rPr lang="en-US" smtClean="0"/>
              <a:pPr/>
              <a:t>13</a:t>
            </a:fld>
            <a:endParaRPr lang="en-US"/>
          </a:p>
        </p:txBody>
      </p:sp>
      <p:pic>
        <p:nvPicPr>
          <p:cNvPr id="6" name="Picture 5"/>
          <p:cNvPicPr>
            <a:picLocks noChangeAspect="1"/>
          </p:cNvPicPr>
          <p:nvPr/>
        </p:nvPicPr>
        <p:blipFill>
          <a:blip r:embed="rId2"/>
          <a:stretch>
            <a:fillRect/>
          </a:stretch>
        </p:blipFill>
        <p:spPr>
          <a:xfrm>
            <a:off x="613966" y="2608490"/>
            <a:ext cx="8894322" cy="3284511"/>
          </a:xfrm>
          <a:prstGeom prst="rect">
            <a:avLst/>
          </a:prstGeom>
          <a:solidFill>
            <a:schemeClr val="bg1"/>
          </a:solidFill>
        </p:spPr>
      </p:pic>
      <p:sp>
        <p:nvSpPr>
          <p:cNvPr id="7" name="Rectangle 6"/>
          <p:cNvSpPr/>
          <p:nvPr/>
        </p:nvSpPr>
        <p:spPr>
          <a:xfrm>
            <a:off x="417300" y="1389960"/>
            <a:ext cx="8921100" cy="923330"/>
          </a:xfrm>
          <a:prstGeom prst="rect">
            <a:avLst/>
          </a:prstGeom>
        </p:spPr>
        <p:txBody>
          <a:bodyPr wrap="square">
            <a:spAutoFit/>
          </a:bodyPr>
          <a:lstStyle/>
          <a:p>
            <a:r>
              <a:rPr lang="en-US" b="1" dirty="0">
                <a:solidFill>
                  <a:srgbClr val="4A4A49"/>
                </a:solidFill>
              </a:rPr>
              <a:t>Among companies deploying or considering deploying </a:t>
            </a:r>
            <a:r>
              <a:rPr lang="en-US" b="1" dirty="0" err="1">
                <a:solidFill>
                  <a:srgbClr val="4A4A49"/>
                </a:solidFill>
              </a:rPr>
              <a:t>blockchain</a:t>
            </a:r>
            <a:r>
              <a:rPr lang="en-US" b="1" dirty="0">
                <a:solidFill>
                  <a:srgbClr val="4A4A49"/>
                </a:solidFill>
              </a:rPr>
              <a:t>, here’s the breakdown of what they plan to use it for. </a:t>
            </a:r>
            <a:br>
              <a:rPr lang="en-US" b="1" dirty="0">
                <a:solidFill>
                  <a:srgbClr val="4A4A49"/>
                </a:solidFill>
              </a:rPr>
            </a:br>
            <a:r>
              <a:rPr lang="en-US" b="1" dirty="0">
                <a:solidFill>
                  <a:srgbClr val="4A4A49"/>
                </a:solidFill>
              </a:rPr>
              <a:t>Settlements/payments clearly dominate early deployments.</a:t>
            </a:r>
            <a:endParaRPr lang="en-US" dirty="0"/>
          </a:p>
        </p:txBody>
      </p:sp>
    </p:spTree>
    <p:extLst>
      <p:ext uri="{BB962C8B-B14F-4D97-AF65-F5344CB8AC3E}">
        <p14:creationId xmlns:p14="http://schemas.microsoft.com/office/powerpoint/2010/main" val="2042705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Usages of Bitcoin</a:t>
            </a:r>
            <a:endParaRPr lang="en-US" dirty="0"/>
          </a:p>
        </p:txBody>
      </p:sp>
      <p:sp>
        <p:nvSpPr>
          <p:cNvPr id="4" name="Slide Number Placeholder 3"/>
          <p:cNvSpPr>
            <a:spLocks noGrp="1"/>
          </p:cNvSpPr>
          <p:nvPr>
            <p:ph type="sldNum" sz="quarter" idx="4"/>
          </p:nvPr>
        </p:nvSpPr>
        <p:spPr/>
        <p:txBody>
          <a:bodyPr/>
          <a:lstStyle/>
          <a:p>
            <a:fld id="{1C026648-BCB3-47E3-8128-611D1202DC8A}" type="slidenum">
              <a:rPr lang="en-US" smtClean="0"/>
              <a:pPr/>
              <a:t>14</a:t>
            </a:fld>
            <a:endParaRPr lang="en-US"/>
          </a:p>
        </p:txBody>
      </p:sp>
      <p:grpSp>
        <p:nvGrpSpPr>
          <p:cNvPr id="5" name="Group 4">
            <a:extLst>
              <a:ext uri="{FF2B5EF4-FFF2-40B4-BE49-F238E27FC236}">
                <a16:creationId xmlns="" xmlns:a16="http://schemas.microsoft.com/office/drawing/2014/main" id="{AEEA27C3-B34A-4B82-9BFE-8A3D59E69957}"/>
              </a:ext>
            </a:extLst>
          </p:cNvPr>
          <p:cNvGrpSpPr/>
          <p:nvPr/>
        </p:nvGrpSpPr>
        <p:grpSpPr>
          <a:xfrm>
            <a:off x="366749" y="1453328"/>
            <a:ext cx="9261863" cy="1699346"/>
            <a:chOff x="562280" y="1248980"/>
            <a:chExt cx="9734687" cy="1786097"/>
          </a:xfrm>
        </p:grpSpPr>
        <p:sp>
          <p:nvSpPr>
            <p:cNvPr id="6" name="Rectangle 5">
              <a:extLst>
                <a:ext uri="{FF2B5EF4-FFF2-40B4-BE49-F238E27FC236}">
                  <a16:creationId xmlns="" xmlns:a16="http://schemas.microsoft.com/office/drawing/2014/main" id="{6C5A40A5-2BD7-4553-A238-0F69800E739C}"/>
                </a:ext>
              </a:extLst>
            </p:cNvPr>
            <p:cNvSpPr/>
            <p:nvPr/>
          </p:nvSpPr>
          <p:spPr>
            <a:xfrm>
              <a:off x="576072" y="1641706"/>
              <a:ext cx="9720895" cy="1393371"/>
            </a:xfrm>
            <a:prstGeom prst="rect">
              <a:avLst/>
            </a:prstGeom>
            <a:solidFill>
              <a:schemeClr val="bg1"/>
            </a:solidFill>
            <a:ln w="12700">
              <a:solidFill>
                <a:srgbClr val="4A4A49"/>
              </a:solidFill>
            </a:ln>
          </p:spPr>
          <p:style>
            <a:lnRef idx="2">
              <a:schemeClr val="accent1">
                <a:shade val="50000"/>
              </a:schemeClr>
            </a:lnRef>
            <a:fillRef idx="1">
              <a:schemeClr val="accent1"/>
            </a:fillRef>
            <a:effectRef idx="0">
              <a:schemeClr val="accent1"/>
            </a:effectRef>
            <a:fontRef idx="minor">
              <a:schemeClr val="lt1"/>
            </a:fontRef>
          </p:style>
          <p:txBody>
            <a:bodyPr numCol="1" spcCol="182880" rtlCol="0" anchor="ctr"/>
            <a:lstStyle/>
            <a:p>
              <a:pPr marL="139337" indent="-139337">
                <a:spcBef>
                  <a:spcPts val="163"/>
                </a:spcBef>
                <a:spcAft>
                  <a:spcPts val="163"/>
                </a:spcAft>
                <a:buClr>
                  <a:schemeClr val="tx1"/>
                </a:buClr>
                <a:buFont typeface="Arial" panose="020B0604020202020204" pitchFamily="34" charset="0"/>
                <a:buChar char="•"/>
              </a:pPr>
              <a:r>
                <a:rPr lang="en-US" sz="1138" dirty="0">
                  <a:solidFill>
                    <a:srgbClr val="4A4A49"/>
                  </a:solidFill>
                </a:rPr>
                <a:t>In Blockchain technology, all the data is shared and its entries are encrypted and confirmed it also provides an easy way to create a safe and secure log of all the sensitive activities whatsoever. This feature of the Blockchain technology can be used for money transfers and international payments. </a:t>
              </a:r>
            </a:p>
            <a:p>
              <a:pPr marL="139337" indent="-139337">
                <a:spcBef>
                  <a:spcPts val="163"/>
                </a:spcBef>
                <a:spcAft>
                  <a:spcPts val="163"/>
                </a:spcAft>
                <a:buClr>
                  <a:schemeClr val="tx1"/>
                </a:buClr>
                <a:buFont typeface="Arial" panose="020B0604020202020204" pitchFamily="34" charset="0"/>
                <a:buChar char="•"/>
              </a:pPr>
              <a:r>
                <a:rPr lang="en-US" sz="1138" dirty="0">
                  <a:solidFill>
                    <a:srgbClr val="4A4A49"/>
                  </a:solidFill>
                </a:rPr>
                <a:t>Large commercial bank has many retail clients who always compete to get efficient and cheaper payments, especially in the case of international transfers. This need of the clients can be settled by using the blockchain technology, as its application will reduce the requirement of manual settlement of the transactions by the bank.</a:t>
              </a:r>
            </a:p>
          </p:txBody>
        </p:sp>
        <p:sp>
          <p:nvSpPr>
            <p:cNvPr id="7" name="Rectangle 44">
              <a:extLst>
                <a:ext uri="{FF2B5EF4-FFF2-40B4-BE49-F238E27FC236}">
                  <a16:creationId xmlns="" xmlns:a16="http://schemas.microsoft.com/office/drawing/2014/main" id="{72B73F3C-0CB9-4C34-99B0-07A6D5417E28}"/>
                </a:ext>
              </a:extLst>
            </p:cNvPr>
            <p:cNvSpPr>
              <a:spLocks noChangeArrowheads="1"/>
            </p:cNvSpPr>
            <p:nvPr/>
          </p:nvSpPr>
          <p:spPr bwMode="auto">
            <a:xfrm>
              <a:off x="1368959" y="1248980"/>
              <a:ext cx="5057695" cy="396981"/>
            </a:xfrm>
            <a:prstGeom prst="rect">
              <a:avLst/>
            </a:prstGeom>
            <a:solidFill>
              <a:srgbClr val="4A4A49"/>
            </a:solidFill>
            <a:ln w="12700">
              <a:noFill/>
              <a:headEnd/>
              <a:tailEnd/>
            </a:ln>
            <a:effectLst/>
          </p:spPr>
          <p:txBody>
            <a:bodyPr wrap="none" lIns="74314" tIns="24513" rIns="47737" bIns="24513" anchor="ctr"/>
            <a:lstStyle/>
            <a:p>
              <a:r>
                <a:rPr lang="en-US" sz="1138" b="1" dirty="0">
                  <a:solidFill>
                    <a:schemeClr val="bg1"/>
                  </a:solidFill>
                </a:rPr>
                <a:t>Banking &amp; International Payments</a:t>
              </a:r>
            </a:p>
          </p:txBody>
        </p:sp>
        <p:sp>
          <p:nvSpPr>
            <p:cNvPr id="8" name="Rectangle 7">
              <a:extLst>
                <a:ext uri="{FF2B5EF4-FFF2-40B4-BE49-F238E27FC236}">
                  <a16:creationId xmlns="" xmlns:a16="http://schemas.microsoft.com/office/drawing/2014/main" id="{05C7358B-1720-4C59-BEF2-8BC802DEAD56}"/>
                </a:ext>
              </a:extLst>
            </p:cNvPr>
            <p:cNvSpPr>
              <a:spLocks noChangeArrowheads="1"/>
            </p:cNvSpPr>
            <p:nvPr/>
          </p:nvSpPr>
          <p:spPr bwMode="auto">
            <a:xfrm>
              <a:off x="562280" y="1248980"/>
              <a:ext cx="783114" cy="396872"/>
            </a:xfrm>
            <a:prstGeom prst="rect">
              <a:avLst/>
            </a:prstGeom>
            <a:noFill/>
            <a:ln w="12700">
              <a:noFill/>
              <a:headEnd/>
              <a:tailEnd/>
            </a:ln>
            <a:effectLst/>
          </p:spPr>
          <p:txBody>
            <a:bodyPr wrap="none" lIns="47737" tIns="24513" rIns="47737" bIns="24513" anchor="ctr"/>
            <a:lstStyle/>
            <a:p>
              <a:pPr algn="ctr" defTabSz="307058">
                <a:defRPr/>
              </a:pPr>
              <a:endParaRPr lang="en-US" sz="1138" kern="0" dirty="0">
                <a:solidFill>
                  <a:srgbClr val="FFFFFF"/>
                </a:solidFill>
                <a:latin typeface="Arial"/>
              </a:endParaRPr>
            </a:p>
          </p:txBody>
        </p:sp>
        <p:sp>
          <p:nvSpPr>
            <p:cNvPr id="9" name="Rectangle 44">
              <a:extLst>
                <a:ext uri="{FF2B5EF4-FFF2-40B4-BE49-F238E27FC236}">
                  <a16:creationId xmlns="" xmlns:a16="http://schemas.microsoft.com/office/drawing/2014/main" id="{6D76363E-A1D7-4CDA-B71B-4C990DD302D7}"/>
                </a:ext>
              </a:extLst>
            </p:cNvPr>
            <p:cNvSpPr>
              <a:spLocks noChangeArrowheads="1"/>
            </p:cNvSpPr>
            <p:nvPr/>
          </p:nvSpPr>
          <p:spPr bwMode="auto">
            <a:xfrm>
              <a:off x="571502" y="1248980"/>
              <a:ext cx="400400" cy="396981"/>
            </a:xfrm>
            <a:prstGeom prst="rect">
              <a:avLst/>
            </a:prstGeom>
            <a:solidFill>
              <a:srgbClr val="4A4A49"/>
            </a:solidFill>
            <a:ln w="12700">
              <a:noFill/>
              <a:headEnd/>
              <a:tailEnd/>
            </a:ln>
            <a:effectLst/>
          </p:spPr>
          <p:txBody>
            <a:bodyPr wrap="none" lIns="0" tIns="24513" rIns="0" bIns="24513" anchor="ctr"/>
            <a:lstStyle/>
            <a:p>
              <a:pPr algn="ctr" defTabSz="307058">
                <a:defRPr/>
              </a:pPr>
              <a:r>
                <a:rPr lang="en-US" sz="1950" b="1" kern="0" dirty="0">
                  <a:solidFill>
                    <a:srgbClr val="FFFFFF"/>
                  </a:solidFill>
                </a:rPr>
                <a:t>1</a:t>
              </a:r>
            </a:p>
          </p:txBody>
        </p:sp>
      </p:grpSp>
      <p:sp>
        <p:nvSpPr>
          <p:cNvPr id="10" name="Freeform 221">
            <a:extLst>
              <a:ext uri="{FF2B5EF4-FFF2-40B4-BE49-F238E27FC236}">
                <a16:creationId xmlns="" xmlns:a16="http://schemas.microsoft.com/office/drawing/2014/main" id="{FBC803BA-6140-4852-BA37-85BF5E4515C7}"/>
              </a:ext>
            </a:extLst>
          </p:cNvPr>
          <p:cNvSpPr/>
          <p:nvPr/>
        </p:nvSpPr>
        <p:spPr>
          <a:xfrm>
            <a:off x="766434" y="1465158"/>
            <a:ext cx="361822" cy="361822"/>
          </a:xfrm>
          <a:custGeom>
            <a:avLst/>
            <a:gdLst>
              <a:gd name="connsiteX0" fmla="*/ 101592 w 548640"/>
              <a:gd name="connsiteY0" fmla="*/ 239931 h 548640"/>
              <a:gd name="connsiteX1" fmla="*/ 29798 w 548640"/>
              <a:gd name="connsiteY1" fmla="*/ 320964 h 548640"/>
              <a:gd name="connsiteX2" fmla="*/ 83643 w 548640"/>
              <a:gd name="connsiteY2" fmla="*/ 322765 h 548640"/>
              <a:gd name="connsiteX3" fmla="*/ 275692 w 548640"/>
              <a:gd name="connsiteY3" fmla="*/ 481231 h 548640"/>
              <a:gd name="connsiteX4" fmla="*/ 454391 w 548640"/>
              <a:gd name="connsiteY4" fmla="*/ 370316 h 548640"/>
              <a:gd name="connsiteX5" fmla="*/ 459247 w 548640"/>
              <a:gd name="connsiteY5" fmla="*/ 347563 h 548640"/>
              <a:gd name="connsiteX6" fmla="*/ 419224 w 548640"/>
              <a:gd name="connsiteY6" fmla="*/ 347563 h 548640"/>
              <a:gd name="connsiteX7" fmla="*/ 417008 w 548640"/>
              <a:gd name="connsiteY7" fmla="*/ 357064 h 548640"/>
              <a:gd name="connsiteX8" fmla="*/ 273897 w 548640"/>
              <a:gd name="connsiteY8" fmla="*/ 443415 h 548640"/>
              <a:gd name="connsiteX9" fmla="*/ 123130 w 548640"/>
              <a:gd name="connsiteY9" fmla="*/ 322765 h 548640"/>
              <a:gd name="connsiteX10" fmla="*/ 168001 w 548640"/>
              <a:gd name="connsiteY10" fmla="*/ 324566 h 548640"/>
              <a:gd name="connsiteX11" fmla="*/ 101592 w 548640"/>
              <a:gd name="connsiteY11" fmla="*/ 239931 h 548640"/>
              <a:gd name="connsiteX12" fmla="*/ 257213 w 548640"/>
              <a:gd name="connsiteY12" fmla="*/ 169545 h 548640"/>
              <a:gd name="connsiteX13" fmla="*/ 257213 w 548640"/>
              <a:gd name="connsiteY13" fmla="*/ 194836 h 548640"/>
              <a:gd name="connsiteX14" fmla="*/ 215796 w 548640"/>
              <a:gd name="connsiteY14" fmla="*/ 241804 h 548640"/>
              <a:gd name="connsiteX15" fmla="*/ 262615 w 548640"/>
              <a:gd name="connsiteY15" fmla="*/ 292385 h 548640"/>
              <a:gd name="connsiteX16" fmla="*/ 284224 w 548640"/>
              <a:gd name="connsiteY16" fmla="*/ 306837 h 548640"/>
              <a:gd name="connsiteX17" fmla="*/ 268018 w 548640"/>
              <a:gd name="connsiteY17" fmla="*/ 315869 h 548640"/>
              <a:gd name="connsiteX18" fmla="*/ 230202 w 548640"/>
              <a:gd name="connsiteY18" fmla="*/ 306837 h 548640"/>
              <a:gd name="connsiteX19" fmla="*/ 224800 w 548640"/>
              <a:gd name="connsiteY19" fmla="*/ 301417 h 548640"/>
              <a:gd name="connsiteX20" fmla="*/ 213995 w 548640"/>
              <a:gd name="connsiteY20" fmla="*/ 342966 h 548640"/>
              <a:gd name="connsiteX21" fmla="*/ 217597 w 548640"/>
              <a:gd name="connsiteY21" fmla="*/ 344772 h 548640"/>
              <a:gd name="connsiteX22" fmla="*/ 255412 w 548640"/>
              <a:gd name="connsiteY22" fmla="*/ 355611 h 548640"/>
              <a:gd name="connsiteX23" fmla="*/ 255412 w 548640"/>
              <a:gd name="connsiteY23" fmla="*/ 379095 h 548640"/>
              <a:gd name="connsiteX24" fmla="*/ 291427 w 548640"/>
              <a:gd name="connsiteY24" fmla="*/ 379095 h 548640"/>
              <a:gd name="connsiteX25" fmla="*/ 291427 w 548640"/>
              <a:gd name="connsiteY25" fmla="*/ 353805 h 548640"/>
              <a:gd name="connsiteX26" fmla="*/ 334645 w 548640"/>
              <a:gd name="connsiteY26" fmla="*/ 303224 h 548640"/>
              <a:gd name="connsiteX27" fmla="*/ 289627 w 548640"/>
              <a:gd name="connsiteY27" fmla="*/ 252643 h 548640"/>
              <a:gd name="connsiteX28" fmla="*/ 264416 w 548640"/>
              <a:gd name="connsiteY28" fmla="*/ 238191 h 548640"/>
              <a:gd name="connsiteX29" fmla="*/ 278822 w 548640"/>
              <a:gd name="connsiteY29" fmla="*/ 230965 h 548640"/>
              <a:gd name="connsiteX30" fmla="*/ 311236 w 548640"/>
              <a:gd name="connsiteY30" fmla="*/ 238191 h 548640"/>
              <a:gd name="connsiteX31" fmla="*/ 318439 w 548640"/>
              <a:gd name="connsiteY31" fmla="*/ 241804 h 548640"/>
              <a:gd name="connsiteX32" fmla="*/ 320239 w 548640"/>
              <a:gd name="connsiteY32" fmla="*/ 234578 h 548640"/>
              <a:gd name="connsiteX33" fmla="*/ 329243 w 548640"/>
              <a:gd name="connsiteY33" fmla="*/ 202062 h 548640"/>
              <a:gd name="connsiteX34" fmla="*/ 323841 w 548640"/>
              <a:gd name="connsiteY34" fmla="*/ 200255 h 548640"/>
              <a:gd name="connsiteX35" fmla="*/ 293228 w 548640"/>
              <a:gd name="connsiteY35" fmla="*/ 191223 h 548640"/>
              <a:gd name="connsiteX36" fmla="*/ 293228 w 548640"/>
              <a:gd name="connsiteY36" fmla="*/ 169545 h 548640"/>
              <a:gd name="connsiteX37" fmla="*/ 272948 w 548640"/>
              <a:gd name="connsiteY37" fmla="*/ 67409 h 548640"/>
              <a:gd name="connsiteX38" fmla="*/ 94249 w 548640"/>
              <a:gd name="connsiteY38" fmla="*/ 178324 h 548640"/>
              <a:gd name="connsiteX39" fmla="*/ 89393 w 548640"/>
              <a:gd name="connsiteY39" fmla="*/ 201077 h 548640"/>
              <a:gd name="connsiteX40" fmla="*/ 129416 w 548640"/>
              <a:gd name="connsiteY40" fmla="*/ 201077 h 548640"/>
              <a:gd name="connsiteX41" fmla="*/ 131632 w 548640"/>
              <a:gd name="connsiteY41" fmla="*/ 191576 h 548640"/>
              <a:gd name="connsiteX42" fmla="*/ 274743 w 548640"/>
              <a:gd name="connsiteY42" fmla="*/ 105225 h 548640"/>
              <a:gd name="connsiteX43" fmla="*/ 425510 w 548640"/>
              <a:gd name="connsiteY43" fmla="*/ 225875 h 548640"/>
              <a:gd name="connsiteX44" fmla="*/ 380639 w 548640"/>
              <a:gd name="connsiteY44" fmla="*/ 224074 h 548640"/>
              <a:gd name="connsiteX45" fmla="*/ 447048 w 548640"/>
              <a:gd name="connsiteY45" fmla="*/ 308709 h 548640"/>
              <a:gd name="connsiteX46" fmla="*/ 518842 w 548640"/>
              <a:gd name="connsiteY46" fmla="*/ 227676 h 548640"/>
              <a:gd name="connsiteX47" fmla="*/ 464997 w 548640"/>
              <a:gd name="connsiteY47" fmla="*/ 225875 h 548640"/>
              <a:gd name="connsiteX48" fmla="*/ 272948 w 548640"/>
              <a:gd name="connsiteY48" fmla="*/ 67409 h 548640"/>
              <a:gd name="connsiteX49" fmla="*/ 274320 w 548640"/>
              <a:gd name="connsiteY49" fmla="*/ 0 h 548640"/>
              <a:gd name="connsiteX50" fmla="*/ 548640 w 548640"/>
              <a:gd name="connsiteY50" fmla="*/ 274320 h 548640"/>
              <a:gd name="connsiteX51" fmla="*/ 274320 w 548640"/>
              <a:gd name="connsiteY51" fmla="*/ 548640 h 548640"/>
              <a:gd name="connsiteX52" fmla="*/ 0 w 548640"/>
              <a:gd name="connsiteY52" fmla="*/ 274320 h 548640"/>
              <a:gd name="connsiteX53" fmla="*/ 274320 w 548640"/>
              <a:gd name="connsiteY53"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48640" h="548640">
                <a:moveTo>
                  <a:pt x="101592" y="239931"/>
                </a:moveTo>
                <a:cubicBezTo>
                  <a:pt x="29798" y="320964"/>
                  <a:pt x="29798" y="320964"/>
                  <a:pt x="29798" y="320964"/>
                </a:cubicBezTo>
                <a:lnTo>
                  <a:pt x="83643" y="322765"/>
                </a:lnTo>
                <a:cubicBezTo>
                  <a:pt x="96207" y="411002"/>
                  <a:pt x="176975" y="481231"/>
                  <a:pt x="275692" y="481231"/>
                </a:cubicBezTo>
                <a:cubicBezTo>
                  <a:pt x="356460" y="481231"/>
                  <a:pt x="425112" y="435649"/>
                  <a:pt x="454391" y="370316"/>
                </a:cubicBezTo>
                <a:lnTo>
                  <a:pt x="459247" y="347563"/>
                </a:lnTo>
                <a:lnTo>
                  <a:pt x="419224" y="347563"/>
                </a:lnTo>
                <a:lnTo>
                  <a:pt x="417008" y="357064"/>
                </a:lnTo>
                <a:cubicBezTo>
                  <a:pt x="393029" y="408638"/>
                  <a:pt x="338511" y="444766"/>
                  <a:pt x="273897" y="443415"/>
                </a:cubicBezTo>
                <a:cubicBezTo>
                  <a:pt x="198513" y="443415"/>
                  <a:pt x="135694" y="391193"/>
                  <a:pt x="123130" y="322765"/>
                </a:cubicBezTo>
                <a:cubicBezTo>
                  <a:pt x="168001" y="324566"/>
                  <a:pt x="168001" y="324566"/>
                  <a:pt x="168001" y="324566"/>
                </a:cubicBezTo>
                <a:cubicBezTo>
                  <a:pt x="101592" y="239931"/>
                  <a:pt x="101592" y="239931"/>
                  <a:pt x="101592" y="239931"/>
                </a:cubicBezTo>
                <a:close/>
                <a:moveTo>
                  <a:pt x="257213" y="169545"/>
                </a:moveTo>
                <a:cubicBezTo>
                  <a:pt x="257213" y="169545"/>
                  <a:pt x="257213" y="189416"/>
                  <a:pt x="257213" y="194836"/>
                </a:cubicBezTo>
                <a:cubicBezTo>
                  <a:pt x="232003" y="202062"/>
                  <a:pt x="215796" y="218320"/>
                  <a:pt x="215796" y="241804"/>
                </a:cubicBezTo>
                <a:cubicBezTo>
                  <a:pt x="215796" y="272514"/>
                  <a:pt x="241006" y="285159"/>
                  <a:pt x="262615" y="292385"/>
                </a:cubicBezTo>
                <a:cubicBezTo>
                  <a:pt x="282424" y="297804"/>
                  <a:pt x="284224" y="303224"/>
                  <a:pt x="284224" y="306837"/>
                </a:cubicBezTo>
                <a:cubicBezTo>
                  <a:pt x="284224" y="312256"/>
                  <a:pt x="277021" y="315869"/>
                  <a:pt x="268018" y="315869"/>
                </a:cubicBezTo>
                <a:cubicBezTo>
                  <a:pt x="251811" y="315869"/>
                  <a:pt x="237405" y="310450"/>
                  <a:pt x="230202" y="306837"/>
                </a:cubicBezTo>
                <a:cubicBezTo>
                  <a:pt x="224800" y="301417"/>
                  <a:pt x="224800" y="301417"/>
                  <a:pt x="224800" y="301417"/>
                </a:cubicBezTo>
                <a:cubicBezTo>
                  <a:pt x="213995" y="342966"/>
                  <a:pt x="213995" y="342966"/>
                  <a:pt x="213995" y="342966"/>
                </a:cubicBezTo>
                <a:cubicBezTo>
                  <a:pt x="217597" y="344772"/>
                  <a:pt x="217597" y="344772"/>
                  <a:pt x="217597" y="344772"/>
                </a:cubicBezTo>
                <a:cubicBezTo>
                  <a:pt x="226600" y="350192"/>
                  <a:pt x="241006" y="353805"/>
                  <a:pt x="255412" y="355611"/>
                </a:cubicBezTo>
                <a:cubicBezTo>
                  <a:pt x="255412" y="362837"/>
                  <a:pt x="255412" y="379095"/>
                  <a:pt x="255412" y="379095"/>
                </a:cubicBezTo>
                <a:cubicBezTo>
                  <a:pt x="291427" y="379095"/>
                  <a:pt x="291427" y="379095"/>
                  <a:pt x="291427" y="379095"/>
                </a:cubicBezTo>
                <a:cubicBezTo>
                  <a:pt x="291427" y="379095"/>
                  <a:pt x="291427" y="359224"/>
                  <a:pt x="291427" y="353805"/>
                </a:cubicBezTo>
                <a:cubicBezTo>
                  <a:pt x="318439" y="346579"/>
                  <a:pt x="334645" y="328514"/>
                  <a:pt x="334645" y="303224"/>
                </a:cubicBezTo>
                <a:cubicBezTo>
                  <a:pt x="334645" y="279740"/>
                  <a:pt x="320239" y="263481"/>
                  <a:pt x="289627" y="252643"/>
                </a:cubicBezTo>
                <a:cubicBezTo>
                  <a:pt x="278822" y="249030"/>
                  <a:pt x="264416" y="243610"/>
                  <a:pt x="264416" y="238191"/>
                </a:cubicBezTo>
                <a:cubicBezTo>
                  <a:pt x="264416" y="230965"/>
                  <a:pt x="273420" y="230965"/>
                  <a:pt x="278822" y="230965"/>
                </a:cubicBezTo>
                <a:cubicBezTo>
                  <a:pt x="295029" y="230965"/>
                  <a:pt x="305833" y="236384"/>
                  <a:pt x="311236" y="238191"/>
                </a:cubicBezTo>
                <a:cubicBezTo>
                  <a:pt x="318439" y="241804"/>
                  <a:pt x="318439" y="241804"/>
                  <a:pt x="318439" y="241804"/>
                </a:cubicBezTo>
                <a:cubicBezTo>
                  <a:pt x="320239" y="234578"/>
                  <a:pt x="320239" y="234578"/>
                  <a:pt x="320239" y="234578"/>
                </a:cubicBezTo>
                <a:cubicBezTo>
                  <a:pt x="329243" y="202062"/>
                  <a:pt x="329243" y="202062"/>
                  <a:pt x="329243" y="202062"/>
                </a:cubicBezTo>
                <a:cubicBezTo>
                  <a:pt x="323841" y="200255"/>
                  <a:pt x="323841" y="200255"/>
                  <a:pt x="323841" y="200255"/>
                </a:cubicBezTo>
                <a:cubicBezTo>
                  <a:pt x="318439" y="196642"/>
                  <a:pt x="307634" y="193029"/>
                  <a:pt x="293228" y="191223"/>
                </a:cubicBezTo>
                <a:cubicBezTo>
                  <a:pt x="293228" y="185803"/>
                  <a:pt x="293228" y="169545"/>
                  <a:pt x="293228" y="169545"/>
                </a:cubicBezTo>
                <a:close/>
                <a:moveTo>
                  <a:pt x="272948" y="67409"/>
                </a:moveTo>
                <a:cubicBezTo>
                  <a:pt x="192180" y="67409"/>
                  <a:pt x="123528" y="112991"/>
                  <a:pt x="94249" y="178324"/>
                </a:cubicBezTo>
                <a:lnTo>
                  <a:pt x="89393" y="201077"/>
                </a:lnTo>
                <a:lnTo>
                  <a:pt x="129416" y="201077"/>
                </a:lnTo>
                <a:lnTo>
                  <a:pt x="131632" y="191576"/>
                </a:lnTo>
                <a:cubicBezTo>
                  <a:pt x="155611" y="140002"/>
                  <a:pt x="210129" y="103874"/>
                  <a:pt x="274743" y="105225"/>
                </a:cubicBezTo>
                <a:cubicBezTo>
                  <a:pt x="350127" y="105225"/>
                  <a:pt x="412946" y="157447"/>
                  <a:pt x="425510" y="225875"/>
                </a:cubicBezTo>
                <a:cubicBezTo>
                  <a:pt x="380639" y="224074"/>
                  <a:pt x="380639" y="224074"/>
                  <a:pt x="380639" y="224074"/>
                </a:cubicBezTo>
                <a:cubicBezTo>
                  <a:pt x="447048" y="308709"/>
                  <a:pt x="447048" y="308709"/>
                  <a:pt x="447048" y="308709"/>
                </a:cubicBezTo>
                <a:cubicBezTo>
                  <a:pt x="518842" y="227676"/>
                  <a:pt x="518842" y="227676"/>
                  <a:pt x="518842" y="227676"/>
                </a:cubicBezTo>
                <a:lnTo>
                  <a:pt x="464997" y="225875"/>
                </a:lnTo>
                <a:cubicBezTo>
                  <a:pt x="452433" y="137638"/>
                  <a:pt x="371665" y="67409"/>
                  <a:pt x="272948" y="67409"/>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A4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133" fontAlgn="base">
              <a:spcBef>
                <a:spcPct val="0"/>
              </a:spcBef>
              <a:spcAft>
                <a:spcPct val="0"/>
              </a:spcAft>
            </a:pPr>
            <a:endParaRPr lang="en-US" sz="1463" dirty="0">
              <a:solidFill>
                <a:srgbClr val="4A4A49"/>
              </a:solidFill>
            </a:endParaRPr>
          </a:p>
        </p:txBody>
      </p:sp>
      <p:grpSp>
        <p:nvGrpSpPr>
          <p:cNvPr id="11" name="Group 10">
            <a:extLst>
              <a:ext uri="{FF2B5EF4-FFF2-40B4-BE49-F238E27FC236}">
                <a16:creationId xmlns="" xmlns:a16="http://schemas.microsoft.com/office/drawing/2014/main" id="{CF5D5884-7A30-489D-BEDE-198CCD2C8BB5}"/>
              </a:ext>
            </a:extLst>
          </p:cNvPr>
          <p:cNvGrpSpPr/>
          <p:nvPr/>
        </p:nvGrpSpPr>
        <p:grpSpPr>
          <a:xfrm>
            <a:off x="385899" y="3368680"/>
            <a:ext cx="9242714" cy="1553588"/>
            <a:chOff x="474828" y="3630678"/>
            <a:chExt cx="11372686" cy="1911610"/>
          </a:xfrm>
        </p:grpSpPr>
        <p:grpSp>
          <p:nvGrpSpPr>
            <p:cNvPr id="12" name="Group 11">
              <a:extLst>
                <a:ext uri="{FF2B5EF4-FFF2-40B4-BE49-F238E27FC236}">
                  <a16:creationId xmlns="" xmlns:a16="http://schemas.microsoft.com/office/drawing/2014/main" id="{E3656531-D85F-49B9-B39E-239FF51CFBDB}"/>
                </a:ext>
              </a:extLst>
            </p:cNvPr>
            <p:cNvGrpSpPr/>
            <p:nvPr/>
          </p:nvGrpSpPr>
          <p:grpSpPr>
            <a:xfrm>
              <a:off x="474828" y="3635191"/>
              <a:ext cx="11372686" cy="1907097"/>
              <a:chOff x="571502" y="3688224"/>
              <a:chExt cx="9703376" cy="1629043"/>
            </a:xfrm>
          </p:grpSpPr>
          <p:sp>
            <p:nvSpPr>
              <p:cNvPr id="14" name="Rectangle 13">
                <a:extLst>
                  <a:ext uri="{FF2B5EF4-FFF2-40B4-BE49-F238E27FC236}">
                    <a16:creationId xmlns="" xmlns:a16="http://schemas.microsoft.com/office/drawing/2014/main" id="{0F5D804F-22B3-4C71-8080-92A2AB2A3159}"/>
                  </a:ext>
                </a:extLst>
              </p:cNvPr>
              <p:cNvSpPr/>
              <p:nvPr/>
            </p:nvSpPr>
            <p:spPr>
              <a:xfrm>
                <a:off x="576071" y="4080950"/>
                <a:ext cx="9698807" cy="1236317"/>
              </a:xfrm>
              <a:prstGeom prst="rect">
                <a:avLst/>
              </a:prstGeom>
              <a:solidFill>
                <a:schemeClr val="bg1"/>
              </a:solidFill>
              <a:ln w="12700">
                <a:solidFill>
                  <a:srgbClr val="009ED7"/>
                </a:solidFill>
              </a:ln>
            </p:spPr>
            <p:style>
              <a:lnRef idx="2">
                <a:schemeClr val="accent1">
                  <a:shade val="50000"/>
                </a:schemeClr>
              </a:lnRef>
              <a:fillRef idx="1">
                <a:schemeClr val="accent1"/>
              </a:fillRef>
              <a:effectRef idx="0">
                <a:schemeClr val="accent1"/>
              </a:effectRef>
              <a:fontRef idx="minor">
                <a:schemeClr val="lt1"/>
              </a:fontRef>
            </p:style>
            <p:txBody>
              <a:bodyPr numCol="1" spcCol="182880" rtlCol="0" anchor="ctr"/>
              <a:lstStyle/>
              <a:p>
                <a:pPr marL="139337" indent="-139337">
                  <a:spcBef>
                    <a:spcPts val="163"/>
                  </a:spcBef>
                  <a:spcAft>
                    <a:spcPts val="163"/>
                  </a:spcAft>
                  <a:buClr>
                    <a:schemeClr val="tx1"/>
                  </a:buClr>
                  <a:buFont typeface="Arial" panose="020B0604020202020204" pitchFamily="34" charset="0"/>
                  <a:buChar char="•"/>
                </a:pPr>
                <a:r>
                  <a:rPr lang="en-US" sz="1138" dirty="0">
                    <a:solidFill>
                      <a:srgbClr val="4A4A49"/>
                    </a:solidFill>
                  </a:rPr>
                  <a:t>Due to the extremely secure nature of the Blockchain, it is found useful for audit and accounting. As all the data in the Blockchain technology is secure, encrypted and confirmed, it keeps the integrity of the records and reduces any possibility of error.</a:t>
                </a:r>
              </a:p>
              <a:p>
                <a:pPr marL="139337" indent="-139337">
                  <a:spcBef>
                    <a:spcPts val="163"/>
                  </a:spcBef>
                  <a:spcAft>
                    <a:spcPts val="163"/>
                  </a:spcAft>
                  <a:buClr>
                    <a:schemeClr val="tx1"/>
                  </a:buClr>
                  <a:buFont typeface="Arial" panose="020B0604020202020204" pitchFamily="34" charset="0"/>
                  <a:buChar char="•"/>
                </a:pPr>
                <a:r>
                  <a:rPr lang="en-US" sz="1138" dirty="0">
                    <a:solidFill>
                      <a:srgbClr val="4A4A49"/>
                    </a:solidFill>
                  </a:rPr>
                  <a:t>The special benefit of using this technology in the accounting field is that once the account records are created and are locked with blockchain technology, no one is authorized to change the records, not even the owner of the records. This could potentially eliminate any need of the auditors.</a:t>
                </a:r>
              </a:p>
            </p:txBody>
          </p:sp>
          <p:sp>
            <p:nvSpPr>
              <p:cNvPr id="15" name="Rectangle 44">
                <a:extLst>
                  <a:ext uri="{FF2B5EF4-FFF2-40B4-BE49-F238E27FC236}">
                    <a16:creationId xmlns="" xmlns:a16="http://schemas.microsoft.com/office/drawing/2014/main" id="{867181E5-BFC2-4DAB-88B2-7C74CA8AE205}"/>
                  </a:ext>
                </a:extLst>
              </p:cNvPr>
              <p:cNvSpPr>
                <a:spLocks noChangeArrowheads="1"/>
              </p:cNvSpPr>
              <p:nvPr/>
            </p:nvSpPr>
            <p:spPr bwMode="auto">
              <a:xfrm>
                <a:off x="1368959" y="3688224"/>
                <a:ext cx="5057695" cy="396981"/>
              </a:xfrm>
              <a:prstGeom prst="rect">
                <a:avLst/>
              </a:prstGeom>
              <a:solidFill>
                <a:srgbClr val="009ED7"/>
              </a:solidFill>
              <a:ln w="12700">
                <a:noFill/>
                <a:headEnd/>
                <a:tailEnd/>
              </a:ln>
              <a:effectLst/>
            </p:spPr>
            <p:txBody>
              <a:bodyPr wrap="none" lIns="74314" tIns="24513" rIns="47737" bIns="24513" anchor="ctr"/>
              <a:lstStyle/>
              <a:p>
                <a:r>
                  <a:rPr lang="en-US" sz="1138" b="1" dirty="0">
                    <a:solidFill>
                      <a:schemeClr val="bg1"/>
                    </a:solidFill>
                  </a:rPr>
                  <a:t>Audit and Regulatory Compliance</a:t>
                </a:r>
              </a:p>
            </p:txBody>
          </p:sp>
          <p:sp>
            <p:nvSpPr>
              <p:cNvPr id="16" name="Rectangle 44">
                <a:extLst>
                  <a:ext uri="{FF2B5EF4-FFF2-40B4-BE49-F238E27FC236}">
                    <a16:creationId xmlns="" xmlns:a16="http://schemas.microsoft.com/office/drawing/2014/main" id="{C14F54B4-3487-4C5E-B8FC-00136507F491}"/>
                  </a:ext>
                </a:extLst>
              </p:cNvPr>
              <p:cNvSpPr>
                <a:spLocks noChangeArrowheads="1"/>
              </p:cNvSpPr>
              <p:nvPr/>
            </p:nvSpPr>
            <p:spPr bwMode="auto">
              <a:xfrm>
                <a:off x="571502" y="3688224"/>
                <a:ext cx="400400" cy="396981"/>
              </a:xfrm>
              <a:prstGeom prst="rect">
                <a:avLst/>
              </a:prstGeom>
              <a:solidFill>
                <a:srgbClr val="009ED7"/>
              </a:solidFill>
              <a:ln w="12700">
                <a:noFill/>
                <a:headEnd/>
                <a:tailEnd/>
              </a:ln>
              <a:effectLst/>
            </p:spPr>
            <p:txBody>
              <a:bodyPr wrap="none" lIns="0" tIns="24513" rIns="0" bIns="24513" anchor="ctr"/>
              <a:lstStyle/>
              <a:p>
                <a:pPr algn="ctr" defTabSz="307058">
                  <a:defRPr/>
                </a:pPr>
                <a:r>
                  <a:rPr lang="en-US" sz="1950" b="1" kern="0" dirty="0">
                    <a:solidFill>
                      <a:srgbClr val="FFFFFF"/>
                    </a:solidFill>
                  </a:rPr>
                  <a:t>2</a:t>
                </a:r>
              </a:p>
            </p:txBody>
          </p:sp>
        </p:grpSp>
        <p:sp>
          <p:nvSpPr>
            <p:cNvPr id="13" name="Freeform 91">
              <a:extLst>
                <a:ext uri="{FF2B5EF4-FFF2-40B4-BE49-F238E27FC236}">
                  <a16:creationId xmlns="" xmlns:a16="http://schemas.microsoft.com/office/drawing/2014/main" id="{EEA5934D-99A3-4E9F-8307-BDC814077B28}"/>
                </a:ext>
              </a:extLst>
            </p:cNvPr>
            <p:cNvSpPr/>
            <p:nvPr/>
          </p:nvSpPr>
          <p:spPr>
            <a:xfrm>
              <a:off x="946807" y="3630678"/>
              <a:ext cx="462668" cy="462668"/>
            </a:xfrm>
            <a:custGeom>
              <a:avLst/>
              <a:gdLst>
                <a:gd name="connsiteX0" fmla="*/ 102877 w 548640"/>
                <a:gd name="connsiteY0" fmla="*/ 415305 h 548640"/>
                <a:gd name="connsiteX1" fmla="*/ 89161 w 548640"/>
                <a:gd name="connsiteY1" fmla="*/ 429021 h 548640"/>
                <a:gd name="connsiteX2" fmla="*/ 102877 w 548640"/>
                <a:gd name="connsiteY2" fmla="*/ 442737 h 548640"/>
                <a:gd name="connsiteX3" fmla="*/ 441205 w 548640"/>
                <a:gd name="connsiteY3" fmla="*/ 442737 h 548640"/>
                <a:gd name="connsiteX4" fmla="*/ 454921 w 548640"/>
                <a:gd name="connsiteY4" fmla="*/ 429021 h 548640"/>
                <a:gd name="connsiteX5" fmla="*/ 441205 w 548640"/>
                <a:gd name="connsiteY5" fmla="*/ 415305 h 548640"/>
                <a:gd name="connsiteX6" fmla="*/ 112021 w 548640"/>
                <a:gd name="connsiteY6" fmla="*/ 361506 h 548640"/>
                <a:gd name="connsiteX7" fmla="*/ 89161 w 548640"/>
                <a:gd name="connsiteY7" fmla="*/ 384366 h 548640"/>
                <a:gd name="connsiteX8" fmla="*/ 112021 w 548640"/>
                <a:gd name="connsiteY8" fmla="*/ 407226 h 548640"/>
                <a:gd name="connsiteX9" fmla="*/ 249181 w 548640"/>
                <a:gd name="connsiteY9" fmla="*/ 407226 h 548640"/>
                <a:gd name="connsiteX10" fmla="*/ 272041 w 548640"/>
                <a:gd name="connsiteY10" fmla="*/ 384366 h 548640"/>
                <a:gd name="connsiteX11" fmla="*/ 249181 w 548640"/>
                <a:gd name="connsiteY11" fmla="*/ 361506 h 548640"/>
                <a:gd name="connsiteX12" fmla="*/ 129993 w 548640"/>
                <a:gd name="connsiteY12" fmla="*/ 238467 h 548640"/>
                <a:gd name="connsiteX13" fmla="*/ 114896 w 548640"/>
                <a:gd name="connsiteY13" fmla="*/ 250050 h 548640"/>
                <a:gd name="connsiteX14" fmla="*/ 114896 w 548640"/>
                <a:gd name="connsiteY14" fmla="*/ 250050 h 548640"/>
                <a:gd name="connsiteX15" fmla="*/ 114896 w 548640"/>
                <a:gd name="connsiteY15" fmla="*/ 250051 h 548640"/>
                <a:gd name="connsiteX16" fmla="*/ 114896 w 548640"/>
                <a:gd name="connsiteY16" fmla="*/ 250050 h 548640"/>
                <a:gd name="connsiteX17" fmla="*/ 112413 w 548640"/>
                <a:gd name="connsiteY17" fmla="*/ 268916 h 548640"/>
                <a:gd name="connsiteX18" fmla="*/ 123997 w 548640"/>
                <a:gd name="connsiteY18" fmla="*/ 284013 h 548640"/>
                <a:gd name="connsiteX19" fmla="*/ 236289 w 548640"/>
                <a:gd name="connsiteY19" fmla="*/ 348846 h 548640"/>
                <a:gd name="connsiteX20" fmla="*/ 270252 w 548640"/>
                <a:gd name="connsiteY20" fmla="*/ 339746 h 548640"/>
                <a:gd name="connsiteX21" fmla="*/ 270253 w 548640"/>
                <a:gd name="connsiteY21" fmla="*/ 339746 h 548640"/>
                <a:gd name="connsiteX22" fmla="*/ 261153 w 548640"/>
                <a:gd name="connsiteY22" fmla="*/ 305783 h 548640"/>
                <a:gd name="connsiteX23" fmla="*/ 148859 w 548640"/>
                <a:gd name="connsiteY23" fmla="*/ 240950 h 548640"/>
                <a:gd name="connsiteX24" fmla="*/ 129993 w 548640"/>
                <a:gd name="connsiteY24" fmla="*/ 238467 h 548640"/>
                <a:gd name="connsiteX25" fmla="*/ 310211 w 548640"/>
                <a:gd name="connsiteY25" fmla="*/ 229434 h 548640"/>
                <a:gd name="connsiteX26" fmla="*/ 295114 w 548640"/>
                <a:gd name="connsiteY26" fmla="*/ 241018 h 548640"/>
                <a:gd name="connsiteX27" fmla="*/ 295114 w 548640"/>
                <a:gd name="connsiteY27" fmla="*/ 241017 h 548640"/>
                <a:gd name="connsiteX28" fmla="*/ 295114 w 548640"/>
                <a:gd name="connsiteY28" fmla="*/ 241018 h 548640"/>
                <a:gd name="connsiteX29" fmla="*/ 295114 w 548640"/>
                <a:gd name="connsiteY29" fmla="*/ 241018 h 548640"/>
                <a:gd name="connsiteX30" fmla="*/ 292631 w 548640"/>
                <a:gd name="connsiteY30" fmla="*/ 259884 h 548640"/>
                <a:gd name="connsiteX31" fmla="*/ 304215 w 548640"/>
                <a:gd name="connsiteY31" fmla="*/ 274981 h 548640"/>
                <a:gd name="connsiteX32" fmla="*/ 482881 w 548640"/>
                <a:gd name="connsiteY32" fmla="*/ 378135 h 548640"/>
                <a:gd name="connsiteX33" fmla="*/ 516844 w 548640"/>
                <a:gd name="connsiteY33" fmla="*/ 369034 h 548640"/>
                <a:gd name="connsiteX34" fmla="*/ 516845 w 548640"/>
                <a:gd name="connsiteY34" fmla="*/ 369035 h 548640"/>
                <a:gd name="connsiteX35" fmla="*/ 507744 w 548640"/>
                <a:gd name="connsiteY35" fmla="*/ 335071 h 548640"/>
                <a:gd name="connsiteX36" fmla="*/ 329077 w 548640"/>
                <a:gd name="connsiteY36" fmla="*/ 231918 h 548640"/>
                <a:gd name="connsiteX37" fmla="*/ 310211 w 548640"/>
                <a:gd name="connsiteY37" fmla="*/ 229434 h 548640"/>
                <a:gd name="connsiteX38" fmla="*/ 202739 w 548640"/>
                <a:gd name="connsiteY38" fmla="*/ 117304 h 548640"/>
                <a:gd name="connsiteX39" fmla="*/ 203973 w 548640"/>
                <a:gd name="connsiteY39" fmla="*/ 146049 h 548640"/>
                <a:gd name="connsiteX40" fmla="*/ 191226 w 548640"/>
                <a:gd name="connsiteY40" fmla="*/ 184521 h 548640"/>
                <a:gd name="connsiteX41" fmla="*/ 164281 w 548640"/>
                <a:gd name="connsiteY41" fmla="*/ 214797 h 548640"/>
                <a:gd name="connsiteX42" fmla="*/ 138770 w 548640"/>
                <a:gd name="connsiteY42" fmla="*/ 228101 h 548640"/>
                <a:gd name="connsiteX43" fmla="*/ 277326 w 548640"/>
                <a:gd name="connsiteY43" fmla="*/ 308096 h 548640"/>
                <a:gd name="connsiteX44" fmla="*/ 276092 w 548640"/>
                <a:gd name="connsiteY44" fmla="*/ 279350 h 548640"/>
                <a:gd name="connsiteX45" fmla="*/ 288838 w 548640"/>
                <a:gd name="connsiteY45" fmla="*/ 240877 h 548640"/>
                <a:gd name="connsiteX46" fmla="*/ 315783 w 548640"/>
                <a:gd name="connsiteY46" fmla="*/ 210603 h 548640"/>
                <a:gd name="connsiteX47" fmla="*/ 341294 w 548640"/>
                <a:gd name="connsiteY47" fmla="*/ 197299 h 548640"/>
                <a:gd name="connsiteX48" fmla="*/ 224908 w 548640"/>
                <a:gd name="connsiteY48" fmla="*/ 74070 h 548640"/>
                <a:gd name="connsiteX49" fmla="*/ 209811 w 548640"/>
                <a:gd name="connsiteY49" fmla="*/ 85653 h 548640"/>
                <a:gd name="connsiteX50" fmla="*/ 209811 w 548640"/>
                <a:gd name="connsiteY50" fmla="*/ 85653 h 548640"/>
                <a:gd name="connsiteX51" fmla="*/ 209811 w 548640"/>
                <a:gd name="connsiteY51" fmla="*/ 85654 h 548640"/>
                <a:gd name="connsiteX52" fmla="*/ 209811 w 548640"/>
                <a:gd name="connsiteY52" fmla="*/ 85653 h 548640"/>
                <a:gd name="connsiteX53" fmla="*/ 207328 w 548640"/>
                <a:gd name="connsiteY53" fmla="*/ 104519 h 548640"/>
                <a:gd name="connsiteX54" fmla="*/ 218912 w 548640"/>
                <a:gd name="connsiteY54" fmla="*/ 119616 h 548640"/>
                <a:gd name="connsiteX55" fmla="*/ 331204 w 548640"/>
                <a:gd name="connsiteY55" fmla="*/ 184449 h 548640"/>
                <a:gd name="connsiteX56" fmla="*/ 365167 w 548640"/>
                <a:gd name="connsiteY56" fmla="*/ 175349 h 548640"/>
                <a:gd name="connsiteX57" fmla="*/ 365168 w 548640"/>
                <a:gd name="connsiteY57" fmla="*/ 175349 h 548640"/>
                <a:gd name="connsiteX58" fmla="*/ 356068 w 548640"/>
                <a:gd name="connsiteY58" fmla="*/ 141386 h 548640"/>
                <a:gd name="connsiteX59" fmla="*/ 243774 w 548640"/>
                <a:gd name="connsiteY59" fmla="*/ 76553 h 548640"/>
                <a:gd name="connsiteX60" fmla="*/ 224908 w 548640"/>
                <a:gd name="connsiteY60" fmla="*/ 74070 h 548640"/>
                <a:gd name="connsiteX61" fmla="*/ 274320 w 548640"/>
                <a:gd name="connsiteY61" fmla="*/ 0 h 548640"/>
                <a:gd name="connsiteX62" fmla="*/ 548640 w 548640"/>
                <a:gd name="connsiteY62" fmla="*/ 274320 h 548640"/>
                <a:gd name="connsiteX63" fmla="*/ 274320 w 548640"/>
                <a:gd name="connsiteY63" fmla="*/ 548640 h 548640"/>
                <a:gd name="connsiteX64" fmla="*/ 0 w 548640"/>
                <a:gd name="connsiteY64" fmla="*/ 274320 h 548640"/>
                <a:gd name="connsiteX65" fmla="*/ 274320 w 548640"/>
                <a:gd name="connsiteY65"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8640" h="548640">
                  <a:moveTo>
                    <a:pt x="102877" y="415305"/>
                  </a:moveTo>
                  <a:cubicBezTo>
                    <a:pt x="95302" y="415305"/>
                    <a:pt x="89161" y="421446"/>
                    <a:pt x="89161" y="429021"/>
                  </a:cubicBezTo>
                  <a:cubicBezTo>
                    <a:pt x="89161" y="436596"/>
                    <a:pt x="95302" y="442737"/>
                    <a:pt x="102877" y="442737"/>
                  </a:cubicBezTo>
                  <a:lnTo>
                    <a:pt x="441205" y="442737"/>
                  </a:lnTo>
                  <a:cubicBezTo>
                    <a:pt x="448780" y="442737"/>
                    <a:pt x="454921" y="436596"/>
                    <a:pt x="454921" y="429021"/>
                  </a:cubicBezTo>
                  <a:cubicBezTo>
                    <a:pt x="454921" y="421446"/>
                    <a:pt x="448780" y="415305"/>
                    <a:pt x="441205" y="415305"/>
                  </a:cubicBezTo>
                  <a:close/>
                  <a:moveTo>
                    <a:pt x="112021" y="361506"/>
                  </a:moveTo>
                  <a:cubicBezTo>
                    <a:pt x="99396" y="361506"/>
                    <a:pt x="89161" y="371741"/>
                    <a:pt x="89161" y="384366"/>
                  </a:cubicBezTo>
                  <a:cubicBezTo>
                    <a:pt x="89161" y="396991"/>
                    <a:pt x="99396" y="407226"/>
                    <a:pt x="112021" y="407226"/>
                  </a:cubicBezTo>
                  <a:lnTo>
                    <a:pt x="249181" y="407226"/>
                  </a:lnTo>
                  <a:cubicBezTo>
                    <a:pt x="261806" y="407226"/>
                    <a:pt x="272041" y="396991"/>
                    <a:pt x="272041" y="384366"/>
                  </a:cubicBezTo>
                  <a:cubicBezTo>
                    <a:pt x="272041" y="371741"/>
                    <a:pt x="261806" y="361506"/>
                    <a:pt x="249181" y="361506"/>
                  </a:cubicBezTo>
                  <a:close/>
                  <a:moveTo>
                    <a:pt x="129993" y="238467"/>
                  </a:moveTo>
                  <a:lnTo>
                    <a:pt x="114896" y="250050"/>
                  </a:lnTo>
                  <a:lnTo>
                    <a:pt x="114896" y="250050"/>
                  </a:lnTo>
                  <a:lnTo>
                    <a:pt x="114896" y="250051"/>
                  </a:lnTo>
                  <a:lnTo>
                    <a:pt x="114896" y="250050"/>
                  </a:lnTo>
                  <a:lnTo>
                    <a:pt x="112413" y="268916"/>
                  </a:lnTo>
                  <a:cubicBezTo>
                    <a:pt x="114060" y="275063"/>
                    <a:pt x="118051" y="280581"/>
                    <a:pt x="123997" y="284013"/>
                  </a:cubicBezTo>
                  <a:lnTo>
                    <a:pt x="236289" y="348846"/>
                  </a:lnTo>
                  <a:cubicBezTo>
                    <a:pt x="248180" y="355712"/>
                    <a:pt x="263387" y="351637"/>
                    <a:pt x="270252" y="339746"/>
                  </a:cubicBezTo>
                  <a:lnTo>
                    <a:pt x="270253" y="339746"/>
                  </a:lnTo>
                  <a:cubicBezTo>
                    <a:pt x="277119" y="327855"/>
                    <a:pt x="273044" y="312648"/>
                    <a:pt x="261153" y="305783"/>
                  </a:cubicBezTo>
                  <a:lnTo>
                    <a:pt x="148859" y="240950"/>
                  </a:lnTo>
                  <a:cubicBezTo>
                    <a:pt x="142914" y="237518"/>
                    <a:pt x="136139" y="236820"/>
                    <a:pt x="129993" y="238467"/>
                  </a:cubicBezTo>
                  <a:close/>
                  <a:moveTo>
                    <a:pt x="310211" y="229434"/>
                  </a:moveTo>
                  <a:lnTo>
                    <a:pt x="295114" y="241018"/>
                  </a:lnTo>
                  <a:lnTo>
                    <a:pt x="295114" y="241017"/>
                  </a:lnTo>
                  <a:lnTo>
                    <a:pt x="295114" y="241018"/>
                  </a:lnTo>
                  <a:lnTo>
                    <a:pt x="295114" y="241018"/>
                  </a:lnTo>
                  <a:lnTo>
                    <a:pt x="292631" y="259884"/>
                  </a:lnTo>
                  <a:cubicBezTo>
                    <a:pt x="294278" y="266030"/>
                    <a:pt x="298269" y="271548"/>
                    <a:pt x="304215" y="274981"/>
                  </a:cubicBezTo>
                  <a:lnTo>
                    <a:pt x="482881" y="378135"/>
                  </a:lnTo>
                  <a:cubicBezTo>
                    <a:pt x="494772" y="385000"/>
                    <a:pt x="509979" y="380926"/>
                    <a:pt x="516844" y="369034"/>
                  </a:cubicBezTo>
                  <a:lnTo>
                    <a:pt x="516845" y="369035"/>
                  </a:lnTo>
                  <a:cubicBezTo>
                    <a:pt x="523710" y="357143"/>
                    <a:pt x="519636" y="341937"/>
                    <a:pt x="507744" y="335071"/>
                  </a:cubicBezTo>
                  <a:lnTo>
                    <a:pt x="329077" y="231918"/>
                  </a:lnTo>
                  <a:cubicBezTo>
                    <a:pt x="323132" y="228485"/>
                    <a:pt x="316357" y="227787"/>
                    <a:pt x="310211" y="229434"/>
                  </a:cubicBezTo>
                  <a:close/>
                  <a:moveTo>
                    <a:pt x="202739" y="117304"/>
                  </a:moveTo>
                  <a:lnTo>
                    <a:pt x="203973" y="146049"/>
                  </a:lnTo>
                  <a:cubicBezTo>
                    <a:pt x="202217" y="159839"/>
                    <a:pt x="198024" y="172747"/>
                    <a:pt x="191226" y="184521"/>
                  </a:cubicBezTo>
                  <a:cubicBezTo>
                    <a:pt x="184428" y="196296"/>
                    <a:pt x="175347" y="206381"/>
                    <a:pt x="164281" y="214797"/>
                  </a:cubicBezTo>
                  <a:lnTo>
                    <a:pt x="138770" y="228101"/>
                  </a:lnTo>
                  <a:lnTo>
                    <a:pt x="277326" y="308096"/>
                  </a:lnTo>
                  <a:lnTo>
                    <a:pt x="276092" y="279350"/>
                  </a:lnTo>
                  <a:cubicBezTo>
                    <a:pt x="277847" y="265560"/>
                    <a:pt x="282039" y="252652"/>
                    <a:pt x="288838" y="240877"/>
                  </a:cubicBezTo>
                  <a:cubicBezTo>
                    <a:pt x="295636" y="229103"/>
                    <a:pt x="304718" y="219018"/>
                    <a:pt x="315783" y="210603"/>
                  </a:cubicBezTo>
                  <a:lnTo>
                    <a:pt x="341294" y="197299"/>
                  </a:lnTo>
                  <a:close/>
                  <a:moveTo>
                    <a:pt x="224908" y="74070"/>
                  </a:moveTo>
                  <a:lnTo>
                    <a:pt x="209811" y="85653"/>
                  </a:lnTo>
                  <a:lnTo>
                    <a:pt x="209811" y="85653"/>
                  </a:lnTo>
                  <a:lnTo>
                    <a:pt x="209811" y="85654"/>
                  </a:lnTo>
                  <a:lnTo>
                    <a:pt x="209811" y="85653"/>
                  </a:lnTo>
                  <a:lnTo>
                    <a:pt x="207328" y="104519"/>
                  </a:lnTo>
                  <a:cubicBezTo>
                    <a:pt x="208975" y="110666"/>
                    <a:pt x="212966" y="116184"/>
                    <a:pt x="218912" y="119616"/>
                  </a:cubicBezTo>
                  <a:lnTo>
                    <a:pt x="331204" y="184449"/>
                  </a:lnTo>
                  <a:cubicBezTo>
                    <a:pt x="343095" y="191315"/>
                    <a:pt x="358302" y="187240"/>
                    <a:pt x="365167" y="175349"/>
                  </a:cubicBezTo>
                  <a:lnTo>
                    <a:pt x="365168" y="175349"/>
                  </a:lnTo>
                  <a:cubicBezTo>
                    <a:pt x="372034" y="163458"/>
                    <a:pt x="367959" y="148251"/>
                    <a:pt x="356068" y="141386"/>
                  </a:cubicBezTo>
                  <a:lnTo>
                    <a:pt x="243774" y="76553"/>
                  </a:lnTo>
                  <a:cubicBezTo>
                    <a:pt x="237829" y="73121"/>
                    <a:pt x="231054" y="72423"/>
                    <a:pt x="224908" y="74070"/>
                  </a:cubicBez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009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133" fontAlgn="base">
                <a:spcBef>
                  <a:spcPct val="0"/>
                </a:spcBef>
                <a:spcAft>
                  <a:spcPct val="0"/>
                </a:spcAft>
              </a:pPr>
              <a:endParaRPr lang="en-US" sz="1463" dirty="0">
                <a:solidFill>
                  <a:srgbClr val="FFFFFF"/>
                </a:solidFill>
              </a:endParaRPr>
            </a:p>
          </p:txBody>
        </p:sp>
      </p:grpSp>
    </p:spTree>
    <p:extLst>
      <p:ext uri="{BB962C8B-B14F-4D97-AF65-F5344CB8AC3E}">
        <p14:creationId xmlns:p14="http://schemas.microsoft.com/office/powerpoint/2010/main" val="867473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Uses for Bitcoin</a:t>
            </a:r>
            <a:endParaRPr lang="en-US" dirty="0"/>
          </a:p>
        </p:txBody>
      </p:sp>
      <p:sp>
        <p:nvSpPr>
          <p:cNvPr id="4" name="Slide Number Placeholder 3"/>
          <p:cNvSpPr>
            <a:spLocks noGrp="1"/>
          </p:cNvSpPr>
          <p:nvPr>
            <p:ph type="sldNum" sz="quarter" idx="4"/>
          </p:nvPr>
        </p:nvSpPr>
        <p:spPr/>
        <p:txBody>
          <a:bodyPr/>
          <a:lstStyle/>
          <a:p>
            <a:fld id="{1C026648-BCB3-47E3-8128-611D1202DC8A}" type="slidenum">
              <a:rPr lang="en-US" smtClean="0"/>
              <a:pPr/>
              <a:t>15</a:t>
            </a:fld>
            <a:endParaRPr lang="en-US"/>
          </a:p>
        </p:txBody>
      </p:sp>
      <p:grpSp>
        <p:nvGrpSpPr>
          <p:cNvPr id="5" name="Group 4">
            <a:extLst>
              <a:ext uri="{FF2B5EF4-FFF2-40B4-BE49-F238E27FC236}">
                <a16:creationId xmlns="" xmlns:a16="http://schemas.microsoft.com/office/drawing/2014/main" id="{5BFE3EF5-5468-43E0-883F-324BD0796528}"/>
              </a:ext>
            </a:extLst>
          </p:cNvPr>
          <p:cNvGrpSpPr/>
          <p:nvPr/>
        </p:nvGrpSpPr>
        <p:grpSpPr>
          <a:xfrm>
            <a:off x="366749" y="1455330"/>
            <a:ext cx="9261863" cy="2266813"/>
            <a:chOff x="451265" y="1131849"/>
            <a:chExt cx="11396248" cy="2789197"/>
          </a:xfrm>
        </p:grpSpPr>
        <p:grpSp>
          <p:nvGrpSpPr>
            <p:cNvPr id="6" name="Group 5">
              <a:extLst>
                <a:ext uri="{FF2B5EF4-FFF2-40B4-BE49-F238E27FC236}">
                  <a16:creationId xmlns="" xmlns:a16="http://schemas.microsoft.com/office/drawing/2014/main" id="{AEEA27C3-B34A-4B82-9BFE-8A3D59E69957}"/>
                </a:ext>
              </a:extLst>
            </p:cNvPr>
            <p:cNvGrpSpPr/>
            <p:nvPr/>
          </p:nvGrpSpPr>
          <p:grpSpPr>
            <a:xfrm>
              <a:off x="451265" y="1131849"/>
              <a:ext cx="11396248" cy="2789197"/>
              <a:chOff x="562280" y="1248980"/>
              <a:chExt cx="9734687" cy="2382533"/>
            </a:xfrm>
          </p:grpSpPr>
          <p:sp>
            <p:nvSpPr>
              <p:cNvPr id="8" name="Rectangle 7">
                <a:extLst>
                  <a:ext uri="{FF2B5EF4-FFF2-40B4-BE49-F238E27FC236}">
                    <a16:creationId xmlns="" xmlns:a16="http://schemas.microsoft.com/office/drawing/2014/main" id="{6C5A40A5-2BD7-4553-A238-0F69800E739C}"/>
                  </a:ext>
                </a:extLst>
              </p:cNvPr>
              <p:cNvSpPr/>
              <p:nvPr/>
            </p:nvSpPr>
            <p:spPr>
              <a:xfrm>
                <a:off x="576072" y="1641706"/>
                <a:ext cx="9720895" cy="1989807"/>
              </a:xfrm>
              <a:prstGeom prst="rect">
                <a:avLst/>
              </a:prstGeom>
              <a:solidFill>
                <a:schemeClr val="bg1"/>
              </a:solidFill>
              <a:ln w="12700">
                <a:solidFill>
                  <a:srgbClr val="4A4A49"/>
                </a:solidFill>
              </a:ln>
            </p:spPr>
            <p:style>
              <a:lnRef idx="2">
                <a:schemeClr val="accent1">
                  <a:shade val="50000"/>
                </a:schemeClr>
              </a:lnRef>
              <a:fillRef idx="1">
                <a:schemeClr val="accent1"/>
              </a:fillRef>
              <a:effectRef idx="0">
                <a:schemeClr val="accent1"/>
              </a:effectRef>
              <a:fontRef idx="minor">
                <a:schemeClr val="lt1"/>
              </a:fontRef>
            </p:style>
            <p:txBody>
              <a:bodyPr numCol="1" spcCol="182880" rtlCol="0" anchor="ctr"/>
              <a:lstStyle/>
              <a:p>
                <a:pPr marL="163489" indent="-163489">
                  <a:spcBef>
                    <a:spcPts val="325"/>
                  </a:spcBef>
                  <a:spcAft>
                    <a:spcPts val="325"/>
                  </a:spcAft>
                  <a:buClr>
                    <a:schemeClr val="tx2"/>
                  </a:buClr>
                  <a:buFont typeface="Arial" panose="020B0604020202020204" pitchFamily="34" charset="0"/>
                  <a:buChar char="•"/>
                </a:pPr>
                <a:r>
                  <a:rPr lang="en-US" sz="1138" dirty="0">
                    <a:solidFill>
                      <a:srgbClr val="4A4A49"/>
                    </a:solidFill>
                  </a:rPr>
                  <a:t>LO3 Energy has developed a technology for trading of solar energy locally using a peer-to-peer blockchain solution. The first real application with 50 physical units has been tested in Brooklyn, in cooperation with Siemens. The project “Brooklyn microgrids” applies smart meters for tracking energy generation and consumption combined with smart contracts for energy transactions between actors on the grid. One key question raised is the scalability of the project. Specifically, the computing power that is needed for validating the microgrid transactions and that is increasing with the grid size is considered as one of the key challenges for scaling the project.</a:t>
                </a:r>
              </a:p>
              <a:p>
                <a:pPr marL="163489" indent="-163489">
                  <a:spcBef>
                    <a:spcPts val="325"/>
                  </a:spcBef>
                  <a:spcAft>
                    <a:spcPts val="325"/>
                  </a:spcAft>
                  <a:buClr>
                    <a:schemeClr val="tx2"/>
                  </a:buClr>
                  <a:buFont typeface="Arial" panose="020B0604020202020204" pitchFamily="34" charset="0"/>
                  <a:buChar char="•"/>
                </a:pPr>
                <a:r>
                  <a:rPr lang="en-US" sz="1138" dirty="0">
                    <a:solidFill>
                      <a:srgbClr val="4A4A49"/>
                    </a:solidFill>
                  </a:rPr>
                  <a:t>Other companies trying similar concepts are Wien Energy, that is focusing on energy trading between utilities, and Innogy, conducting tests with blockchain to automate the billing process of charging stations for electrical vehicles.</a:t>
                </a:r>
              </a:p>
              <a:p>
                <a:pPr marL="163489" indent="-163489">
                  <a:spcBef>
                    <a:spcPts val="325"/>
                  </a:spcBef>
                  <a:spcAft>
                    <a:spcPts val="325"/>
                  </a:spcAft>
                  <a:buClr>
                    <a:schemeClr val="tx2"/>
                  </a:buClr>
                  <a:buFont typeface="Arial" panose="020B0604020202020204" pitchFamily="34" charset="0"/>
                  <a:buChar char="•"/>
                </a:pPr>
                <a:r>
                  <a:rPr lang="en-US" sz="1138" dirty="0">
                    <a:solidFill>
                      <a:srgbClr val="4A4A49"/>
                    </a:solidFill>
                  </a:rPr>
                  <a:t>Further development in the energy sector has been made by the startup Electron, that is creating technology that enables customers to faster switch their electricity suppliers.</a:t>
                </a:r>
              </a:p>
            </p:txBody>
          </p:sp>
          <p:sp>
            <p:nvSpPr>
              <p:cNvPr id="9" name="Rectangle 44">
                <a:extLst>
                  <a:ext uri="{FF2B5EF4-FFF2-40B4-BE49-F238E27FC236}">
                    <a16:creationId xmlns="" xmlns:a16="http://schemas.microsoft.com/office/drawing/2014/main" id="{72B73F3C-0CB9-4C34-99B0-07A6D5417E28}"/>
                  </a:ext>
                </a:extLst>
              </p:cNvPr>
              <p:cNvSpPr>
                <a:spLocks noChangeArrowheads="1"/>
              </p:cNvSpPr>
              <p:nvPr/>
            </p:nvSpPr>
            <p:spPr bwMode="auto">
              <a:xfrm>
                <a:off x="1368959" y="1248980"/>
                <a:ext cx="5057695" cy="396981"/>
              </a:xfrm>
              <a:prstGeom prst="rect">
                <a:avLst/>
              </a:prstGeom>
              <a:solidFill>
                <a:srgbClr val="4A4A49"/>
              </a:solidFill>
              <a:ln w="12700">
                <a:noFill/>
                <a:headEnd/>
                <a:tailEnd/>
              </a:ln>
              <a:effectLst/>
            </p:spPr>
            <p:txBody>
              <a:bodyPr wrap="none" lIns="74314" tIns="24513" rIns="47737" bIns="24513" anchor="ctr"/>
              <a:lstStyle/>
              <a:p>
                <a:r>
                  <a:rPr lang="en-US" sz="1138" b="1" dirty="0">
                    <a:solidFill>
                      <a:schemeClr val="bg1"/>
                    </a:solidFill>
                  </a:rPr>
                  <a:t>Energy Markets</a:t>
                </a:r>
              </a:p>
            </p:txBody>
          </p:sp>
          <p:sp>
            <p:nvSpPr>
              <p:cNvPr id="10" name="Rectangle 9">
                <a:extLst>
                  <a:ext uri="{FF2B5EF4-FFF2-40B4-BE49-F238E27FC236}">
                    <a16:creationId xmlns="" xmlns:a16="http://schemas.microsoft.com/office/drawing/2014/main" id="{05C7358B-1720-4C59-BEF2-8BC802DEAD56}"/>
                  </a:ext>
                </a:extLst>
              </p:cNvPr>
              <p:cNvSpPr>
                <a:spLocks noChangeArrowheads="1"/>
              </p:cNvSpPr>
              <p:nvPr/>
            </p:nvSpPr>
            <p:spPr bwMode="auto">
              <a:xfrm>
                <a:off x="562280" y="1248980"/>
                <a:ext cx="783114" cy="396872"/>
              </a:xfrm>
              <a:prstGeom prst="rect">
                <a:avLst/>
              </a:prstGeom>
              <a:noFill/>
              <a:ln w="12700">
                <a:noFill/>
                <a:headEnd/>
                <a:tailEnd/>
              </a:ln>
              <a:effectLst/>
            </p:spPr>
            <p:txBody>
              <a:bodyPr wrap="none" lIns="47737" tIns="24513" rIns="47737" bIns="24513" anchor="ctr"/>
              <a:lstStyle/>
              <a:p>
                <a:pPr algn="ctr" defTabSz="307058">
                  <a:defRPr/>
                </a:pPr>
                <a:endParaRPr lang="en-US" sz="1138" kern="0" dirty="0">
                  <a:solidFill>
                    <a:srgbClr val="FFFFFF"/>
                  </a:solidFill>
                  <a:latin typeface="Arial"/>
                </a:endParaRPr>
              </a:p>
            </p:txBody>
          </p:sp>
          <p:sp>
            <p:nvSpPr>
              <p:cNvPr id="11" name="Rectangle 44">
                <a:extLst>
                  <a:ext uri="{FF2B5EF4-FFF2-40B4-BE49-F238E27FC236}">
                    <a16:creationId xmlns="" xmlns:a16="http://schemas.microsoft.com/office/drawing/2014/main" id="{6D76363E-A1D7-4CDA-B71B-4C990DD302D7}"/>
                  </a:ext>
                </a:extLst>
              </p:cNvPr>
              <p:cNvSpPr>
                <a:spLocks noChangeArrowheads="1"/>
              </p:cNvSpPr>
              <p:nvPr/>
            </p:nvSpPr>
            <p:spPr bwMode="auto">
              <a:xfrm>
                <a:off x="571502" y="1248980"/>
                <a:ext cx="400400" cy="396981"/>
              </a:xfrm>
              <a:prstGeom prst="rect">
                <a:avLst/>
              </a:prstGeom>
              <a:solidFill>
                <a:srgbClr val="4A4A49"/>
              </a:solidFill>
              <a:ln w="12700">
                <a:noFill/>
                <a:headEnd/>
                <a:tailEnd/>
              </a:ln>
              <a:effectLst/>
            </p:spPr>
            <p:txBody>
              <a:bodyPr wrap="none" lIns="0" tIns="24513" rIns="0" bIns="24513" anchor="ctr"/>
              <a:lstStyle/>
              <a:p>
                <a:pPr algn="ctr" defTabSz="307058">
                  <a:defRPr/>
                </a:pPr>
                <a:r>
                  <a:rPr lang="en-US" sz="1463" b="1" kern="0" dirty="0">
                    <a:solidFill>
                      <a:srgbClr val="FFFFFF"/>
                    </a:solidFill>
                  </a:rPr>
                  <a:t>3</a:t>
                </a:r>
                <a:endParaRPr lang="en-US" sz="1950" b="1" kern="0" dirty="0">
                  <a:solidFill>
                    <a:srgbClr val="FFFFFF"/>
                  </a:solidFill>
                </a:endParaRPr>
              </a:p>
            </p:txBody>
          </p:sp>
        </p:grpSp>
        <p:sp>
          <p:nvSpPr>
            <p:cNvPr id="7" name="Freeform 180">
              <a:extLst>
                <a:ext uri="{FF2B5EF4-FFF2-40B4-BE49-F238E27FC236}">
                  <a16:creationId xmlns="" xmlns:a16="http://schemas.microsoft.com/office/drawing/2014/main" id="{86B4D7F7-9471-4DBF-95D8-6944F3982EAC}"/>
                </a:ext>
              </a:extLst>
            </p:cNvPr>
            <p:cNvSpPr>
              <a:spLocks/>
            </p:cNvSpPr>
            <p:nvPr/>
          </p:nvSpPr>
          <p:spPr bwMode="auto">
            <a:xfrm>
              <a:off x="959196" y="1143219"/>
              <a:ext cx="358799" cy="418596"/>
            </a:xfrm>
            <a:custGeom>
              <a:avLst/>
              <a:gdLst>
                <a:gd name="T0" fmla="*/ 1046 w 1273"/>
                <a:gd name="T1" fmla="*/ 858 h 1409"/>
                <a:gd name="T2" fmla="*/ 1019 w 1273"/>
                <a:gd name="T3" fmla="*/ 879 h 1409"/>
                <a:gd name="T4" fmla="*/ 762 w 1273"/>
                <a:gd name="T5" fmla="*/ 729 h 1409"/>
                <a:gd name="T6" fmla="*/ 762 w 1273"/>
                <a:gd name="T7" fmla="*/ 685 h 1409"/>
                <a:gd name="T8" fmla="*/ 1028 w 1273"/>
                <a:gd name="T9" fmla="*/ 533 h 1409"/>
                <a:gd name="T10" fmla="*/ 1185 w 1273"/>
                <a:gd name="T11" fmla="*/ 548 h 1409"/>
                <a:gd name="T12" fmla="*/ 1235 w 1273"/>
                <a:gd name="T13" fmla="*/ 363 h 1409"/>
                <a:gd name="T14" fmla="*/ 1050 w 1273"/>
                <a:gd name="T15" fmla="*/ 312 h 1409"/>
                <a:gd name="T16" fmla="*/ 984 w 1273"/>
                <a:gd name="T17" fmla="*/ 454 h 1409"/>
                <a:gd name="T18" fmla="*/ 717 w 1273"/>
                <a:gd name="T19" fmla="*/ 606 h 1409"/>
                <a:gd name="T20" fmla="*/ 684 w 1273"/>
                <a:gd name="T21" fmla="*/ 585 h 1409"/>
                <a:gd name="T22" fmla="*/ 685 w 1273"/>
                <a:gd name="T23" fmla="*/ 286 h 1409"/>
                <a:gd name="T24" fmla="*/ 715 w 1273"/>
                <a:gd name="T25" fmla="*/ 274 h 1409"/>
                <a:gd name="T26" fmla="*/ 766 w 1273"/>
                <a:gd name="T27" fmla="*/ 88 h 1409"/>
                <a:gd name="T28" fmla="*/ 580 w 1273"/>
                <a:gd name="T29" fmla="*/ 38 h 1409"/>
                <a:gd name="T30" fmla="*/ 529 w 1273"/>
                <a:gd name="T31" fmla="*/ 223 h 1409"/>
                <a:gd name="T32" fmla="*/ 595 w 1273"/>
                <a:gd name="T33" fmla="*/ 281 h 1409"/>
                <a:gd name="T34" fmla="*/ 593 w 1273"/>
                <a:gd name="T35" fmla="*/ 578 h 1409"/>
                <a:gd name="T36" fmla="*/ 560 w 1273"/>
                <a:gd name="T37" fmla="*/ 591 h 1409"/>
                <a:gd name="T38" fmla="*/ 546 w 1273"/>
                <a:gd name="T39" fmla="*/ 600 h 1409"/>
                <a:gd name="T40" fmla="*/ 300 w 1273"/>
                <a:gd name="T41" fmla="*/ 456 h 1409"/>
                <a:gd name="T42" fmla="*/ 284 w 1273"/>
                <a:gd name="T43" fmla="*/ 367 h 1409"/>
                <a:gd name="T44" fmla="*/ 98 w 1273"/>
                <a:gd name="T45" fmla="*/ 317 h 1409"/>
                <a:gd name="T46" fmla="*/ 48 w 1273"/>
                <a:gd name="T47" fmla="*/ 502 h 1409"/>
                <a:gd name="T48" fmla="*/ 233 w 1273"/>
                <a:gd name="T49" fmla="*/ 553 h 1409"/>
                <a:gd name="T50" fmla="*/ 257 w 1273"/>
                <a:gd name="T51" fmla="*/ 536 h 1409"/>
                <a:gd name="T52" fmla="*/ 496 w 1273"/>
                <a:gd name="T53" fmla="*/ 676 h 1409"/>
                <a:gd name="T54" fmla="*/ 494 w 1273"/>
                <a:gd name="T55" fmla="*/ 734 h 1409"/>
                <a:gd name="T56" fmla="*/ 244 w 1273"/>
                <a:gd name="T57" fmla="*/ 877 h 1409"/>
                <a:gd name="T58" fmla="*/ 88 w 1273"/>
                <a:gd name="T59" fmla="*/ 861 h 1409"/>
                <a:gd name="T60" fmla="*/ 37 w 1273"/>
                <a:gd name="T61" fmla="*/ 1047 h 1409"/>
                <a:gd name="T62" fmla="*/ 223 w 1273"/>
                <a:gd name="T63" fmla="*/ 1098 h 1409"/>
                <a:gd name="T64" fmla="*/ 289 w 1273"/>
                <a:gd name="T65" fmla="*/ 955 h 1409"/>
                <a:gd name="T66" fmla="*/ 539 w 1273"/>
                <a:gd name="T67" fmla="*/ 812 h 1409"/>
                <a:gd name="T68" fmla="*/ 590 w 1273"/>
                <a:gd name="T69" fmla="*/ 840 h 1409"/>
                <a:gd name="T70" fmla="*/ 588 w 1273"/>
                <a:gd name="T71" fmla="*/ 1123 h 1409"/>
                <a:gd name="T72" fmla="*/ 561 w 1273"/>
                <a:gd name="T73" fmla="*/ 1135 h 1409"/>
                <a:gd name="T74" fmla="*/ 511 w 1273"/>
                <a:gd name="T75" fmla="*/ 1321 h 1409"/>
                <a:gd name="T76" fmla="*/ 696 w 1273"/>
                <a:gd name="T77" fmla="*/ 1371 h 1409"/>
                <a:gd name="T78" fmla="*/ 747 w 1273"/>
                <a:gd name="T79" fmla="*/ 1186 h 1409"/>
                <a:gd name="T80" fmla="*/ 679 w 1273"/>
                <a:gd name="T81" fmla="*/ 1127 h 1409"/>
                <a:gd name="T82" fmla="*/ 680 w 1273"/>
                <a:gd name="T83" fmla="*/ 835 h 1409"/>
                <a:gd name="T84" fmla="*/ 695 w 1273"/>
                <a:gd name="T85" fmla="*/ 827 h 1409"/>
                <a:gd name="T86" fmla="*/ 720 w 1273"/>
                <a:gd name="T87" fmla="*/ 809 h 1409"/>
                <a:gd name="T88" fmla="*/ 979 w 1273"/>
                <a:gd name="T89" fmla="*/ 960 h 1409"/>
                <a:gd name="T90" fmla="*/ 996 w 1273"/>
                <a:gd name="T91" fmla="*/ 1044 h 1409"/>
                <a:gd name="T92" fmla="*/ 1181 w 1273"/>
                <a:gd name="T93" fmla="*/ 1094 h 1409"/>
                <a:gd name="T94" fmla="*/ 1232 w 1273"/>
                <a:gd name="T95" fmla="*/ 909 h 1409"/>
                <a:gd name="T96" fmla="*/ 1046 w 1273"/>
                <a:gd name="T97" fmla="*/ 85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3" h="1409">
                  <a:moveTo>
                    <a:pt x="1046" y="858"/>
                  </a:moveTo>
                  <a:cubicBezTo>
                    <a:pt x="1036" y="864"/>
                    <a:pt x="1027" y="871"/>
                    <a:pt x="1019" y="879"/>
                  </a:cubicBezTo>
                  <a:cubicBezTo>
                    <a:pt x="762" y="729"/>
                    <a:pt x="762" y="729"/>
                    <a:pt x="762" y="729"/>
                  </a:cubicBezTo>
                  <a:cubicBezTo>
                    <a:pt x="765" y="715"/>
                    <a:pt x="764" y="700"/>
                    <a:pt x="762" y="685"/>
                  </a:cubicBezTo>
                  <a:cubicBezTo>
                    <a:pt x="1028" y="533"/>
                    <a:pt x="1028" y="533"/>
                    <a:pt x="1028" y="533"/>
                  </a:cubicBezTo>
                  <a:cubicBezTo>
                    <a:pt x="1071" y="570"/>
                    <a:pt x="1133" y="578"/>
                    <a:pt x="1185" y="548"/>
                  </a:cubicBezTo>
                  <a:cubicBezTo>
                    <a:pt x="1250" y="511"/>
                    <a:pt x="1273" y="428"/>
                    <a:pt x="1235" y="363"/>
                  </a:cubicBezTo>
                  <a:cubicBezTo>
                    <a:pt x="1198" y="298"/>
                    <a:pt x="1115" y="275"/>
                    <a:pt x="1050" y="312"/>
                  </a:cubicBezTo>
                  <a:cubicBezTo>
                    <a:pt x="999" y="341"/>
                    <a:pt x="974" y="399"/>
                    <a:pt x="984" y="454"/>
                  </a:cubicBezTo>
                  <a:cubicBezTo>
                    <a:pt x="717" y="606"/>
                    <a:pt x="717" y="606"/>
                    <a:pt x="717" y="606"/>
                  </a:cubicBezTo>
                  <a:cubicBezTo>
                    <a:pt x="707" y="598"/>
                    <a:pt x="696" y="591"/>
                    <a:pt x="684" y="585"/>
                  </a:cubicBezTo>
                  <a:cubicBezTo>
                    <a:pt x="685" y="286"/>
                    <a:pt x="685" y="286"/>
                    <a:pt x="685" y="286"/>
                  </a:cubicBezTo>
                  <a:cubicBezTo>
                    <a:pt x="695" y="283"/>
                    <a:pt x="705" y="279"/>
                    <a:pt x="715" y="274"/>
                  </a:cubicBezTo>
                  <a:cubicBezTo>
                    <a:pt x="780" y="237"/>
                    <a:pt x="803" y="154"/>
                    <a:pt x="766" y="88"/>
                  </a:cubicBezTo>
                  <a:cubicBezTo>
                    <a:pt x="728" y="23"/>
                    <a:pt x="645" y="0"/>
                    <a:pt x="580" y="38"/>
                  </a:cubicBezTo>
                  <a:cubicBezTo>
                    <a:pt x="515" y="75"/>
                    <a:pt x="492" y="158"/>
                    <a:pt x="529" y="223"/>
                  </a:cubicBezTo>
                  <a:cubicBezTo>
                    <a:pt x="545" y="250"/>
                    <a:pt x="568" y="270"/>
                    <a:pt x="595" y="281"/>
                  </a:cubicBezTo>
                  <a:cubicBezTo>
                    <a:pt x="593" y="578"/>
                    <a:pt x="593" y="578"/>
                    <a:pt x="593" y="578"/>
                  </a:cubicBezTo>
                  <a:cubicBezTo>
                    <a:pt x="582" y="581"/>
                    <a:pt x="571" y="585"/>
                    <a:pt x="560" y="591"/>
                  </a:cubicBezTo>
                  <a:cubicBezTo>
                    <a:pt x="556" y="594"/>
                    <a:pt x="551" y="597"/>
                    <a:pt x="546" y="600"/>
                  </a:cubicBezTo>
                  <a:cubicBezTo>
                    <a:pt x="300" y="456"/>
                    <a:pt x="300" y="456"/>
                    <a:pt x="300" y="456"/>
                  </a:cubicBezTo>
                  <a:cubicBezTo>
                    <a:pt x="305" y="427"/>
                    <a:pt x="300" y="395"/>
                    <a:pt x="284" y="367"/>
                  </a:cubicBezTo>
                  <a:cubicBezTo>
                    <a:pt x="246" y="302"/>
                    <a:pt x="163" y="280"/>
                    <a:pt x="98" y="317"/>
                  </a:cubicBezTo>
                  <a:cubicBezTo>
                    <a:pt x="33" y="354"/>
                    <a:pt x="10" y="437"/>
                    <a:pt x="48" y="502"/>
                  </a:cubicBezTo>
                  <a:cubicBezTo>
                    <a:pt x="85" y="568"/>
                    <a:pt x="168" y="590"/>
                    <a:pt x="233" y="553"/>
                  </a:cubicBezTo>
                  <a:cubicBezTo>
                    <a:pt x="242" y="548"/>
                    <a:pt x="250" y="542"/>
                    <a:pt x="257" y="536"/>
                  </a:cubicBezTo>
                  <a:cubicBezTo>
                    <a:pt x="496" y="676"/>
                    <a:pt x="496" y="676"/>
                    <a:pt x="496" y="676"/>
                  </a:cubicBezTo>
                  <a:cubicBezTo>
                    <a:pt x="491" y="694"/>
                    <a:pt x="491" y="714"/>
                    <a:pt x="494" y="734"/>
                  </a:cubicBezTo>
                  <a:cubicBezTo>
                    <a:pt x="244" y="877"/>
                    <a:pt x="244" y="877"/>
                    <a:pt x="244" y="877"/>
                  </a:cubicBezTo>
                  <a:cubicBezTo>
                    <a:pt x="202" y="840"/>
                    <a:pt x="139" y="832"/>
                    <a:pt x="88" y="861"/>
                  </a:cubicBezTo>
                  <a:cubicBezTo>
                    <a:pt x="23" y="899"/>
                    <a:pt x="0" y="982"/>
                    <a:pt x="37" y="1047"/>
                  </a:cubicBezTo>
                  <a:cubicBezTo>
                    <a:pt x="75" y="1112"/>
                    <a:pt x="158" y="1135"/>
                    <a:pt x="223" y="1098"/>
                  </a:cubicBezTo>
                  <a:cubicBezTo>
                    <a:pt x="274" y="1068"/>
                    <a:pt x="299" y="1010"/>
                    <a:pt x="289" y="955"/>
                  </a:cubicBezTo>
                  <a:cubicBezTo>
                    <a:pt x="539" y="812"/>
                    <a:pt x="539" y="812"/>
                    <a:pt x="539" y="812"/>
                  </a:cubicBezTo>
                  <a:cubicBezTo>
                    <a:pt x="554" y="825"/>
                    <a:pt x="571" y="834"/>
                    <a:pt x="590" y="840"/>
                  </a:cubicBezTo>
                  <a:cubicBezTo>
                    <a:pt x="588" y="1123"/>
                    <a:pt x="588" y="1123"/>
                    <a:pt x="588" y="1123"/>
                  </a:cubicBezTo>
                  <a:cubicBezTo>
                    <a:pt x="579" y="1126"/>
                    <a:pt x="570" y="1130"/>
                    <a:pt x="561" y="1135"/>
                  </a:cubicBezTo>
                  <a:cubicBezTo>
                    <a:pt x="496" y="1172"/>
                    <a:pt x="474" y="1255"/>
                    <a:pt x="511" y="1321"/>
                  </a:cubicBezTo>
                  <a:cubicBezTo>
                    <a:pt x="548" y="1386"/>
                    <a:pt x="631" y="1409"/>
                    <a:pt x="696" y="1371"/>
                  </a:cubicBezTo>
                  <a:cubicBezTo>
                    <a:pt x="762" y="1334"/>
                    <a:pt x="784" y="1251"/>
                    <a:pt x="747" y="1186"/>
                  </a:cubicBezTo>
                  <a:cubicBezTo>
                    <a:pt x="731" y="1158"/>
                    <a:pt x="707" y="1138"/>
                    <a:pt x="679" y="1127"/>
                  </a:cubicBezTo>
                  <a:cubicBezTo>
                    <a:pt x="680" y="835"/>
                    <a:pt x="680" y="835"/>
                    <a:pt x="680" y="835"/>
                  </a:cubicBezTo>
                  <a:cubicBezTo>
                    <a:pt x="685" y="833"/>
                    <a:pt x="690" y="830"/>
                    <a:pt x="695" y="827"/>
                  </a:cubicBezTo>
                  <a:cubicBezTo>
                    <a:pt x="704" y="822"/>
                    <a:pt x="713" y="816"/>
                    <a:pt x="720" y="809"/>
                  </a:cubicBezTo>
                  <a:cubicBezTo>
                    <a:pt x="979" y="960"/>
                    <a:pt x="979" y="960"/>
                    <a:pt x="979" y="960"/>
                  </a:cubicBezTo>
                  <a:cubicBezTo>
                    <a:pt x="975" y="988"/>
                    <a:pt x="981" y="1017"/>
                    <a:pt x="996" y="1044"/>
                  </a:cubicBezTo>
                  <a:cubicBezTo>
                    <a:pt x="1033" y="1109"/>
                    <a:pt x="1116" y="1132"/>
                    <a:pt x="1181" y="1094"/>
                  </a:cubicBezTo>
                  <a:cubicBezTo>
                    <a:pt x="1246" y="1057"/>
                    <a:pt x="1269" y="974"/>
                    <a:pt x="1232" y="909"/>
                  </a:cubicBezTo>
                  <a:cubicBezTo>
                    <a:pt x="1195" y="844"/>
                    <a:pt x="1112" y="821"/>
                    <a:pt x="1046" y="858"/>
                  </a:cubicBezTo>
                  <a:close/>
                </a:path>
              </a:pathLst>
            </a:custGeom>
            <a:solidFill>
              <a:srgbClr val="4A4A49"/>
            </a:solidFill>
            <a:ln>
              <a:noFill/>
            </a:ln>
            <a:effectLst/>
            <a:extLst/>
          </p:spPr>
          <p:txBody>
            <a:bodyPr lIns="74188" tIns="37094" rIns="74188" bIns="37094"/>
            <a:lstStyle/>
            <a:p>
              <a:pPr defTabSz="741844" fontAlgn="base">
                <a:spcBef>
                  <a:spcPct val="0"/>
                </a:spcBef>
                <a:spcAft>
                  <a:spcPct val="0"/>
                </a:spcAft>
              </a:pPr>
              <a:endParaRPr lang="en-US" sz="1463" dirty="0">
                <a:solidFill>
                  <a:srgbClr val="FFFFFF"/>
                </a:solidFill>
                <a:cs typeface="Arial"/>
              </a:endParaRPr>
            </a:p>
          </p:txBody>
        </p:sp>
      </p:grpSp>
      <p:grpSp>
        <p:nvGrpSpPr>
          <p:cNvPr id="12" name="Group 11">
            <a:extLst>
              <a:ext uri="{FF2B5EF4-FFF2-40B4-BE49-F238E27FC236}">
                <a16:creationId xmlns="" xmlns:a16="http://schemas.microsoft.com/office/drawing/2014/main" id="{F619491E-8171-4F15-A337-BC3B800B16C2}"/>
              </a:ext>
            </a:extLst>
          </p:cNvPr>
          <p:cNvGrpSpPr/>
          <p:nvPr/>
        </p:nvGrpSpPr>
        <p:grpSpPr>
          <a:xfrm>
            <a:off x="376248" y="3799250"/>
            <a:ext cx="9253093" cy="1537455"/>
            <a:chOff x="474828" y="3813322"/>
            <a:chExt cx="11385456" cy="1972709"/>
          </a:xfrm>
        </p:grpSpPr>
        <p:grpSp>
          <p:nvGrpSpPr>
            <p:cNvPr id="13" name="Group 12">
              <a:extLst>
                <a:ext uri="{FF2B5EF4-FFF2-40B4-BE49-F238E27FC236}">
                  <a16:creationId xmlns="" xmlns:a16="http://schemas.microsoft.com/office/drawing/2014/main" id="{E3656531-D85F-49B9-B39E-239FF51CFBDB}"/>
                </a:ext>
              </a:extLst>
            </p:cNvPr>
            <p:cNvGrpSpPr/>
            <p:nvPr/>
          </p:nvGrpSpPr>
          <p:grpSpPr>
            <a:xfrm>
              <a:off x="474828" y="3813322"/>
              <a:ext cx="11385456" cy="1972709"/>
              <a:chOff x="571502" y="3688224"/>
              <a:chExt cx="9714272" cy="1685088"/>
            </a:xfrm>
          </p:grpSpPr>
          <p:sp>
            <p:nvSpPr>
              <p:cNvPr id="15" name="Rectangle 14">
                <a:extLst>
                  <a:ext uri="{FF2B5EF4-FFF2-40B4-BE49-F238E27FC236}">
                    <a16:creationId xmlns="" xmlns:a16="http://schemas.microsoft.com/office/drawing/2014/main" id="{0F5D804F-22B3-4C71-8080-92A2AB2A3159}"/>
                  </a:ext>
                </a:extLst>
              </p:cNvPr>
              <p:cNvSpPr/>
              <p:nvPr/>
            </p:nvSpPr>
            <p:spPr>
              <a:xfrm>
                <a:off x="576071" y="4080951"/>
                <a:ext cx="9709703" cy="1292361"/>
              </a:xfrm>
              <a:prstGeom prst="rect">
                <a:avLst/>
              </a:prstGeom>
              <a:solidFill>
                <a:schemeClr val="bg1"/>
              </a:solidFill>
              <a:ln w="12700">
                <a:solidFill>
                  <a:srgbClr val="009ED7"/>
                </a:solidFill>
              </a:ln>
            </p:spPr>
            <p:style>
              <a:lnRef idx="2">
                <a:schemeClr val="accent1">
                  <a:shade val="50000"/>
                </a:schemeClr>
              </a:lnRef>
              <a:fillRef idx="1">
                <a:schemeClr val="accent1"/>
              </a:fillRef>
              <a:effectRef idx="0">
                <a:schemeClr val="accent1"/>
              </a:effectRef>
              <a:fontRef idx="minor">
                <a:schemeClr val="lt1"/>
              </a:fontRef>
            </p:style>
            <p:txBody>
              <a:bodyPr numCol="1" spcCol="182880" rtlCol="0" anchor="ctr"/>
              <a:lstStyle/>
              <a:p>
                <a:pPr marL="163489" indent="-163489">
                  <a:spcBef>
                    <a:spcPts val="325"/>
                  </a:spcBef>
                  <a:spcAft>
                    <a:spcPts val="325"/>
                  </a:spcAft>
                  <a:buClr>
                    <a:schemeClr val="tx2"/>
                  </a:buClr>
                  <a:buFont typeface="Arial" panose="020B0604020202020204" pitchFamily="34" charset="0"/>
                  <a:buChar char="•"/>
                </a:pPr>
                <a:r>
                  <a:rPr lang="en-US" sz="1138" dirty="0">
                    <a:solidFill>
                      <a:srgbClr val="4A4A49"/>
                    </a:solidFill>
                  </a:rPr>
                  <a:t>The registration and transfer of property rights — land or other valuable assets like cars — can be realized through blockchain in a secure and efficient way. A first application has been tested in Sweden, with actors such as the Swedish National Land Survey Lantmäteriet, telecommunication company Telia, banks Landshypoteket and SBAB, and startup ChromaWay. Intangible assets can be transferred over blockchain; for instance, intellectual property rights, wills, art and other documents, which could be stored in the immutable blockchain.</a:t>
                </a:r>
              </a:p>
              <a:p>
                <a:pPr marL="163489" indent="-163489">
                  <a:spcBef>
                    <a:spcPts val="325"/>
                  </a:spcBef>
                  <a:spcAft>
                    <a:spcPts val="325"/>
                  </a:spcAft>
                  <a:buClr>
                    <a:schemeClr val="tx2"/>
                  </a:buClr>
                  <a:buFont typeface="Arial" panose="020B0604020202020204" pitchFamily="34" charset="0"/>
                  <a:buChar char="•"/>
                </a:pPr>
                <a:r>
                  <a:rPr lang="en-US" sz="1138" dirty="0">
                    <a:solidFill>
                      <a:srgbClr val="4A4A49"/>
                    </a:solidFill>
                  </a:rPr>
                  <a:t>Current actors developing solutions for this are Binded, Pixsy, TinEye and Ascribe.</a:t>
                </a:r>
              </a:p>
            </p:txBody>
          </p:sp>
          <p:sp>
            <p:nvSpPr>
              <p:cNvPr id="16" name="Rectangle 44">
                <a:extLst>
                  <a:ext uri="{FF2B5EF4-FFF2-40B4-BE49-F238E27FC236}">
                    <a16:creationId xmlns="" xmlns:a16="http://schemas.microsoft.com/office/drawing/2014/main" id="{867181E5-BFC2-4DAB-88B2-7C74CA8AE205}"/>
                  </a:ext>
                </a:extLst>
              </p:cNvPr>
              <p:cNvSpPr>
                <a:spLocks noChangeArrowheads="1"/>
              </p:cNvSpPr>
              <p:nvPr/>
            </p:nvSpPr>
            <p:spPr bwMode="auto">
              <a:xfrm>
                <a:off x="1368959" y="3688224"/>
                <a:ext cx="5057695" cy="396981"/>
              </a:xfrm>
              <a:prstGeom prst="rect">
                <a:avLst/>
              </a:prstGeom>
              <a:solidFill>
                <a:srgbClr val="009ED7"/>
              </a:solidFill>
              <a:ln w="12700">
                <a:noFill/>
                <a:headEnd/>
                <a:tailEnd/>
              </a:ln>
              <a:effectLst/>
            </p:spPr>
            <p:txBody>
              <a:bodyPr wrap="none" lIns="74314" tIns="24513" rIns="47737" bIns="24513" anchor="ctr"/>
              <a:lstStyle/>
              <a:p>
                <a:r>
                  <a:rPr lang="en-US" sz="1138" b="1" dirty="0">
                    <a:solidFill>
                      <a:schemeClr val="bg1"/>
                    </a:solidFill>
                  </a:rPr>
                  <a:t>SMART PROPERTY</a:t>
                </a:r>
              </a:p>
            </p:txBody>
          </p:sp>
          <p:sp>
            <p:nvSpPr>
              <p:cNvPr id="17" name="Rectangle 44">
                <a:extLst>
                  <a:ext uri="{FF2B5EF4-FFF2-40B4-BE49-F238E27FC236}">
                    <a16:creationId xmlns="" xmlns:a16="http://schemas.microsoft.com/office/drawing/2014/main" id="{C14F54B4-3487-4C5E-B8FC-00136507F491}"/>
                  </a:ext>
                </a:extLst>
              </p:cNvPr>
              <p:cNvSpPr>
                <a:spLocks noChangeArrowheads="1"/>
              </p:cNvSpPr>
              <p:nvPr/>
            </p:nvSpPr>
            <p:spPr bwMode="auto">
              <a:xfrm>
                <a:off x="571502" y="3688224"/>
                <a:ext cx="400400" cy="396981"/>
              </a:xfrm>
              <a:prstGeom prst="rect">
                <a:avLst/>
              </a:prstGeom>
              <a:solidFill>
                <a:srgbClr val="009ED7"/>
              </a:solidFill>
              <a:ln w="12700">
                <a:noFill/>
                <a:headEnd/>
                <a:tailEnd/>
              </a:ln>
              <a:effectLst/>
            </p:spPr>
            <p:txBody>
              <a:bodyPr wrap="none" lIns="0" tIns="24513" rIns="0" bIns="24513" anchor="ctr"/>
              <a:lstStyle/>
              <a:p>
                <a:pPr algn="ctr" defTabSz="307058">
                  <a:defRPr/>
                </a:pPr>
                <a:r>
                  <a:rPr lang="en-US" sz="1950" b="1" kern="0" dirty="0">
                    <a:solidFill>
                      <a:srgbClr val="FFFFFF"/>
                    </a:solidFill>
                  </a:rPr>
                  <a:t>4</a:t>
                </a:r>
              </a:p>
            </p:txBody>
          </p:sp>
        </p:grpSp>
        <p:sp>
          <p:nvSpPr>
            <p:cNvPr id="14" name="Freeform 32">
              <a:extLst>
                <a:ext uri="{FF2B5EF4-FFF2-40B4-BE49-F238E27FC236}">
                  <a16:creationId xmlns="" xmlns:a16="http://schemas.microsoft.com/office/drawing/2014/main" id="{360C95DA-F4A1-47A0-B92A-7A7D159232A2}"/>
                </a:ext>
              </a:extLst>
            </p:cNvPr>
            <p:cNvSpPr>
              <a:spLocks noEditPoints="1"/>
            </p:cNvSpPr>
            <p:nvPr/>
          </p:nvSpPr>
          <p:spPr bwMode="auto">
            <a:xfrm>
              <a:off x="986808" y="3863980"/>
              <a:ext cx="379212" cy="337848"/>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119 w 160"/>
                <a:gd name="T11" fmla="*/ 125 h 160"/>
                <a:gd name="T12" fmla="*/ 117 w 160"/>
                <a:gd name="T13" fmla="*/ 129 h 160"/>
                <a:gd name="T14" fmla="*/ 114 w 160"/>
                <a:gd name="T15" fmla="*/ 130 h 160"/>
                <a:gd name="T16" fmla="*/ 93 w 160"/>
                <a:gd name="T17" fmla="*/ 130 h 160"/>
                <a:gd name="T18" fmla="*/ 91 w 160"/>
                <a:gd name="T19" fmla="*/ 129 h 160"/>
                <a:gd name="T20" fmla="*/ 91 w 160"/>
                <a:gd name="T21" fmla="*/ 127 h 160"/>
                <a:gd name="T22" fmla="*/ 91 w 160"/>
                <a:gd name="T23" fmla="*/ 105 h 160"/>
                <a:gd name="T24" fmla="*/ 70 w 160"/>
                <a:gd name="T25" fmla="*/ 105 h 160"/>
                <a:gd name="T26" fmla="*/ 70 w 160"/>
                <a:gd name="T27" fmla="*/ 127 h 160"/>
                <a:gd name="T28" fmla="*/ 69 w 160"/>
                <a:gd name="T29" fmla="*/ 129 h 160"/>
                <a:gd name="T30" fmla="*/ 67 w 160"/>
                <a:gd name="T31" fmla="*/ 130 h 160"/>
                <a:gd name="T32" fmla="*/ 47 w 160"/>
                <a:gd name="T33" fmla="*/ 130 h 160"/>
                <a:gd name="T34" fmla="*/ 43 w 160"/>
                <a:gd name="T35" fmla="*/ 129 h 160"/>
                <a:gd name="T36" fmla="*/ 41 w 160"/>
                <a:gd name="T37" fmla="*/ 125 h 160"/>
                <a:gd name="T38" fmla="*/ 41 w 160"/>
                <a:gd name="T39" fmla="*/ 80 h 160"/>
                <a:gd name="T40" fmla="*/ 80 w 160"/>
                <a:gd name="T41" fmla="*/ 44 h 160"/>
                <a:gd name="T42" fmla="*/ 119 w 160"/>
                <a:gd name="T43" fmla="*/ 80 h 160"/>
                <a:gd name="T44" fmla="*/ 119 w 160"/>
                <a:gd name="T45" fmla="*/ 125 h 160"/>
                <a:gd name="T46" fmla="*/ 135 w 160"/>
                <a:gd name="T47" fmla="*/ 77 h 160"/>
                <a:gd name="T48" fmla="*/ 125 w 160"/>
                <a:gd name="T49" fmla="*/ 78 h 160"/>
                <a:gd name="T50" fmla="*/ 80 w 160"/>
                <a:gd name="T51" fmla="*/ 37 h 160"/>
                <a:gd name="T52" fmla="*/ 36 w 160"/>
                <a:gd name="T53" fmla="*/ 78 h 160"/>
                <a:gd name="T54" fmla="*/ 31 w 160"/>
                <a:gd name="T55" fmla="*/ 80 h 160"/>
                <a:gd name="T56" fmla="*/ 26 w 160"/>
                <a:gd name="T57" fmla="*/ 77 h 160"/>
                <a:gd name="T58" fmla="*/ 26 w 160"/>
                <a:gd name="T59" fmla="*/ 77 h 160"/>
                <a:gd name="T60" fmla="*/ 26 w 160"/>
                <a:gd name="T61" fmla="*/ 67 h 160"/>
                <a:gd name="T62" fmla="*/ 75 w 160"/>
                <a:gd name="T63" fmla="*/ 22 h 160"/>
                <a:gd name="T64" fmla="*/ 85 w 160"/>
                <a:gd name="T65" fmla="*/ 22 h 160"/>
                <a:gd name="T66" fmla="*/ 134 w 160"/>
                <a:gd name="T67" fmla="*/ 67 h 160"/>
                <a:gd name="T68" fmla="*/ 135 w 160"/>
                <a:gd name="T69"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119" y="125"/>
                  </a:moveTo>
                  <a:cubicBezTo>
                    <a:pt x="119" y="127"/>
                    <a:pt x="118" y="128"/>
                    <a:pt x="117" y="129"/>
                  </a:cubicBezTo>
                  <a:cubicBezTo>
                    <a:pt x="116" y="129"/>
                    <a:pt x="115" y="130"/>
                    <a:pt x="114" y="130"/>
                  </a:cubicBezTo>
                  <a:cubicBezTo>
                    <a:pt x="93" y="130"/>
                    <a:pt x="93" y="130"/>
                    <a:pt x="93" y="130"/>
                  </a:cubicBezTo>
                  <a:cubicBezTo>
                    <a:pt x="93" y="130"/>
                    <a:pt x="92" y="129"/>
                    <a:pt x="91" y="129"/>
                  </a:cubicBezTo>
                  <a:cubicBezTo>
                    <a:pt x="91" y="128"/>
                    <a:pt x="91" y="128"/>
                    <a:pt x="91" y="127"/>
                  </a:cubicBezTo>
                  <a:cubicBezTo>
                    <a:pt x="91" y="105"/>
                    <a:pt x="91" y="105"/>
                    <a:pt x="91" y="105"/>
                  </a:cubicBezTo>
                  <a:cubicBezTo>
                    <a:pt x="70" y="105"/>
                    <a:pt x="70" y="105"/>
                    <a:pt x="70" y="105"/>
                  </a:cubicBezTo>
                  <a:cubicBezTo>
                    <a:pt x="70" y="127"/>
                    <a:pt x="70" y="127"/>
                    <a:pt x="70" y="127"/>
                  </a:cubicBezTo>
                  <a:cubicBezTo>
                    <a:pt x="70" y="128"/>
                    <a:pt x="70" y="128"/>
                    <a:pt x="69" y="129"/>
                  </a:cubicBezTo>
                  <a:cubicBezTo>
                    <a:pt x="69" y="129"/>
                    <a:pt x="68" y="130"/>
                    <a:pt x="67" y="130"/>
                  </a:cubicBezTo>
                  <a:cubicBezTo>
                    <a:pt x="47" y="130"/>
                    <a:pt x="47" y="130"/>
                    <a:pt x="47" y="130"/>
                  </a:cubicBezTo>
                  <a:cubicBezTo>
                    <a:pt x="45" y="130"/>
                    <a:pt x="44" y="129"/>
                    <a:pt x="43" y="129"/>
                  </a:cubicBezTo>
                  <a:cubicBezTo>
                    <a:pt x="43" y="128"/>
                    <a:pt x="41" y="127"/>
                    <a:pt x="41" y="125"/>
                  </a:cubicBezTo>
                  <a:cubicBezTo>
                    <a:pt x="41" y="80"/>
                    <a:pt x="41" y="80"/>
                    <a:pt x="41" y="80"/>
                  </a:cubicBezTo>
                  <a:cubicBezTo>
                    <a:pt x="80" y="44"/>
                    <a:pt x="80" y="44"/>
                    <a:pt x="80" y="44"/>
                  </a:cubicBezTo>
                  <a:cubicBezTo>
                    <a:pt x="119" y="80"/>
                    <a:pt x="119" y="80"/>
                    <a:pt x="119" y="80"/>
                  </a:cubicBezTo>
                  <a:lnTo>
                    <a:pt x="119" y="125"/>
                  </a:lnTo>
                  <a:close/>
                  <a:moveTo>
                    <a:pt x="135" y="77"/>
                  </a:moveTo>
                  <a:cubicBezTo>
                    <a:pt x="132" y="80"/>
                    <a:pt x="127" y="81"/>
                    <a:pt x="125" y="78"/>
                  </a:cubicBezTo>
                  <a:cubicBezTo>
                    <a:pt x="80" y="37"/>
                    <a:pt x="80" y="37"/>
                    <a:pt x="80" y="37"/>
                  </a:cubicBezTo>
                  <a:cubicBezTo>
                    <a:pt x="36" y="78"/>
                    <a:pt x="36" y="78"/>
                    <a:pt x="36" y="78"/>
                  </a:cubicBezTo>
                  <a:cubicBezTo>
                    <a:pt x="35" y="79"/>
                    <a:pt x="33" y="80"/>
                    <a:pt x="31" y="80"/>
                  </a:cubicBezTo>
                  <a:cubicBezTo>
                    <a:pt x="29" y="80"/>
                    <a:pt x="27" y="79"/>
                    <a:pt x="26" y="77"/>
                  </a:cubicBezTo>
                  <a:cubicBezTo>
                    <a:pt x="26" y="77"/>
                    <a:pt x="26" y="77"/>
                    <a:pt x="26" y="77"/>
                  </a:cubicBezTo>
                  <a:cubicBezTo>
                    <a:pt x="23" y="74"/>
                    <a:pt x="23" y="70"/>
                    <a:pt x="26" y="67"/>
                  </a:cubicBezTo>
                  <a:cubicBezTo>
                    <a:pt x="75" y="22"/>
                    <a:pt x="75" y="22"/>
                    <a:pt x="75" y="22"/>
                  </a:cubicBezTo>
                  <a:cubicBezTo>
                    <a:pt x="78" y="20"/>
                    <a:pt x="82" y="20"/>
                    <a:pt x="85" y="22"/>
                  </a:cubicBezTo>
                  <a:cubicBezTo>
                    <a:pt x="134" y="67"/>
                    <a:pt x="134" y="67"/>
                    <a:pt x="134" y="67"/>
                  </a:cubicBezTo>
                  <a:cubicBezTo>
                    <a:pt x="137" y="70"/>
                    <a:pt x="138" y="74"/>
                    <a:pt x="135" y="77"/>
                  </a:cubicBezTo>
                  <a:close/>
                </a:path>
              </a:pathLst>
            </a:custGeom>
            <a:solidFill>
              <a:srgbClr val="009ED7"/>
            </a:solidFill>
            <a:ln>
              <a:noFill/>
            </a:ln>
          </p:spPr>
          <p:txBody>
            <a:bodyPr vert="horz" wrap="square" lIns="74314" tIns="37157" rIns="74314" bIns="37157" numCol="1" anchor="t" anchorCtr="0" compatLnSpc="1">
              <a:prstTxWarp prst="textNoShape">
                <a:avLst/>
              </a:prstTxWarp>
            </a:bodyPr>
            <a:lstStyle/>
            <a:p>
              <a:pPr defTabSz="743133" fontAlgn="base">
                <a:spcBef>
                  <a:spcPct val="0"/>
                </a:spcBef>
                <a:spcAft>
                  <a:spcPct val="0"/>
                </a:spcAft>
              </a:pPr>
              <a:endParaRPr lang="en-US" sz="1463" dirty="0">
                <a:solidFill>
                  <a:srgbClr val="009ED7"/>
                </a:solidFill>
                <a:cs typeface="Arial" charset="0"/>
              </a:endParaRPr>
            </a:p>
          </p:txBody>
        </p:sp>
      </p:grpSp>
    </p:spTree>
    <p:extLst>
      <p:ext uri="{BB962C8B-B14F-4D97-AF65-F5344CB8AC3E}">
        <p14:creationId xmlns:p14="http://schemas.microsoft.com/office/powerpoint/2010/main" val="1325971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Risks associated with </a:t>
            </a:r>
            <a:r>
              <a:rPr lang="en-US" dirty="0" err="1" smtClean="0"/>
              <a:t>blockchain</a:t>
            </a:r>
            <a:endParaRPr lang="en-US" dirty="0"/>
          </a:p>
        </p:txBody>
      </p:sp>
    </p:spTree>
    <p:extLst>
      <p:ext uri="{BB962C8B-B14F-4D97-AF65-F5344CB8AC3E}">
        <p14:creationId xmlns:p14="http://schemas.microsoft.com/office/powerpoint/2010/main" val="801996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C026648-BCB3-47E3-8128-611D1202DC8A}" type="slidenum">
              <a:rPr lang="en-US" smtClean="0"/>
              <a:pPr/>
              <a:t>17</a:t>
            </a:fld>
            <a:endParaRPr lang="en-US"/>
          </a:p>
        </p:txBody>
      </p:sp>
      <p:pic>
        <p:nvPicPr>
          <p:cNvPr id="3" name="Picture 2"/>
          <p:cNvPicPr>
            <a:picLocks noChangeAspect="1"/>
          </p:cNvPicPr>
          <p:nvPr/>
        </p:nvPicPr>
        <p:blipFill>
          <a:blip r:embed="rId2"/>
          <a:stretch>
            <a:fillRect/>
          </a:stretch>
        </p:blipFill>
        <p:spPr>
          <a:xfrm>
            <a:off x="0" y="696519"/>
            <a:ext cx="9906000" cy="4602736"/>
          </a:xfrm>
          <a:prstGeom prst="rect">
            <a:avLst/>
          </a:prstGeom>
        </p:spPr>
      </p:pic>
    </p:spTree>
    <p:extLst>
      <p:ext uri="{BB962C8B-B14F-4D97-AF65-F5344CB8AC3E}">
        <p14:creationId xmlns:p14="http://schemas.microsoft.com/office/powerpoint/2010/main" val="2618432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C026648-BCB3-47E3-8128-611D1202DC8A}" type="slidenum">
              <a:rPr lang="en-US" smtClean="0"/>
              <a:pPr/>
              <a:t>18</a:t>
            </a:fld>
            <a:endParaRPr lang="en-US"/>
          </a:p>
        </p:txBody>
      </p:sp>
      <p:grpSp>
        <p:nvGrpSpPr>
          <p:cNvPr id="5" name="Group 4">
            <a:extLst>
              <a:ext uri="{FF2B5EF4-FFF2-40B4-BE49-F238E27FC236}">
                <a16:creationId xmlns="" xmlns:a16="http://schemas.microsoft.com/office/drawing/2014/main" id="{1D3E54E9-9485-440D-9580-21050237991D}"/>
              </a:ext>
            </a:extLst>
          </p:cNvPr>
          <p:cNvGrpSpPr/>
          <p:nvPr/>
        </p:nvGrpSpPr>
        <p:grpSpPr>
          <a:xfrm>
            <a:off x="423008" y="853162"/>
            <a:ext cx="8108070" cy="5381283"/>
            <a:chOff x="1854802" y="1178060"/>
            <a:chExt cx="7099899" cy="5194479"/>
          </a:xfrm>
        </p:grpSpPr>
        <p:cxnSp>
          <p:nvCxnSpPr>
            <p:cNvPr id="6" name="Straight Connector 5">
              <a:extLst>
                <a:ext uri="{FF2B5EF4-FFF2-40B4-BE49-F238E27FC236}">
                  <a16:creationId xmlns="" xmlns:a16="http://schemas.microsoft.com/office/drawing/2014/main" id="{0F301634-128E-4E7C-8CA7-7D42C6CADF56}"/>
                </a:ext>
              </a:extLst>
            </p:cNvPr>
            <p:cNvCxnSpPr/>
            <p:nvPr/>
          </p:nvCxnSpPr>
          <p:spPr>
            <a:xfrm>
              <a:off x="1869861" y="1979933"/>
              <a:ext cx="459788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B52421BC-3456-48CB-B397-B31D24062E52}"/>
                </a:ext>
              </a:extLst>
            </p:cNvPr>
            <p:cNvCxnSpPr/>
            <p:nvPr/>
          </p:nvCxnSpPr>
          <p:spPr>
            <a:xfrm>
              <a:off x="1869861" y="2796403"/>
              <a:ext cx="459788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B7E46D7C-5CDF-4AE9-8565-FCE21304A8D7}"/>
                </a:ext>
              </a:extLst>
            </p:cNvPr>
            <p:cNvCxnSpPr/>
            <p:nvPr/>
          </p:nvCxnSpPr>
          <p:spPr>
            <a:xfrm>
              <a:off x="1869861" y="3684940"/>
              <a:ext cx="459788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2CBEF23-DB66-4751-9398-E362B3E85AE9}"/>
                </a:ext>
              </a:extLst>
            </p:cNvPr>
            <p:cNvCxnSpPr/>
            <p:nvPr/>
          </p:nvCxnSpPr>
          <p:spPr>
            <a:xfrm>
              <a:off x="1869861" y="4631054"/>
              <a:ext cx="459788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B3C288F1-10E9-4FA1-8484-CB3FAD765D8C}"/>
                </a:ext>
              </a:extLst>
            </p:cNvPr>
            <p:cNvCxnSpPr>
              <a:cxnSpLocks/>
            </p:cNvCxnSpPr>
            <p:nvPr/>
          </p:nvCxnSpPr>
          <p:spPr>
            <a:xfrm>
              <a:off x="1869862" y="5370006"/>
              <a:ext cx="6161376" cy="1996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4C924D77-7030-4FD1-9CB4-41FD0F6397E7}"/>
                </a:ext>
              </a:extLst>
            </p:cNvPr>
            <p:cNvGrpSpPr/>
            <p:nvPr/>
          </p:nvGrpSpPr>
          <p:grpSpPr>
            <a:xfrm>
              <a:off x="1854802" y="1178060"/>
              <a:ext cx="7099899" cy="5194479"/>
              <a:chOff x="1854802" y="1178060"/>
              <a:chExt cx="7099899" cy="5194479"/>
            </a:xfrm>
          </p:grpSpPr>
          <p:grpSp>
            <p:nvGrpSpPr>
              <p:cNvPr id="12" name="Group 11">
                <a:extLst>
                  <a:ext uri="{FF2B5EF4-FFF2-40B4-BE49-F238E27FC236}">
                    <a16:creationId xmlns="" xmlns:a16="http://schemas.microsoft.com/office/drawing/2014/main" id="{C9C40F48-5002-4DFE-A664-2323298BF633}"/>
                  </a:ext>
                </a:extLst>
              </p:cNvPr>
              <p:cNvGrpSpPr/>
              <p:nvPr/>
            </p:nvGrpSpPr>
            <p:grpSpPr>
              <a:xfrm>
                <a:off x="2474158" y="1178060"/>
                <a:ext cx="6238162" cy="985815"/>
                <a:chOff x="304234" y="1049097"/>
                <a:chExt cx="6758010" cy="1067966"/>
              </a:xfrm>
            </p:grpSpPr>
            <p:sp>
              <p:nvSpPr>
                <p:cNvPr id="34" name="TextBox 33">
                  <a:extLst>
                    <a:ext uri="{FF2B5EF4-FFF2-40B4-BE49-F238E27FC236}">
                      <a16:creationId xmlns="" xmlns:a16="http://schemas.microsoft.com/office/drawing/2014/main" id="{4D618505-24D1-4E30-96A0-FA0C9A647EE5}"/>
                    </a:ext>
                  </a:extLst>
                </p:cNvPr>
                <p:cNvSpPr txBox="1"/>
                <p:nvPr/>
              </p:nvSpPr>
              <p:spPr>
                <a:xfrm>
                  <a:off x="304234" y="1049097"/>
                  <a:ext cx="2830608" cy="321851"/>
                </a:xfrm>
                <a:prstGeom prst="rect">
                  <a:avLst/>
                </a:prstGeom>
                <a:noFill/>
              </p:spPr>
              <p:txBody>
                <a:bodyPr wrap="square" rtlCol="0">
                  <a:spAutoFit/>
                </a:bodyPr>
                <a:lstStyle/>
                <a:p>
                  <a:r>
                    <a:rPr lang="en-US" sz="1400" b="1" dirty="0">
                      <a:solidFill>
                        <a:srgbClr val="009ED7"/>
                      </a:solidFill>
                    </a:rPr>
                    <a:t>Scalability and Transaction Fees</a:t>
                  </a:r>
                  <a:endParaRPr lang="en-US" sz="1292" b="1" dirty="0">
                    <a:solidFill>
                      <a:srgbClr val="009ED7"/>
                    </a:solidFill>
                  </a:endParaRPr>
                </a:p>
              </p:txBody>
            </p:sp>
            <p:sp>
              <p:nvSpPr>
                <p:cNvPr id="35" name="TextBox 34">
                  <a:extLst>
                    <a:ext uri="{FF2B5EF4-FFF2-40B4-BE49-F238E27FC236}">
                      <a16:creationId xmlns="" xmlns:a16="http://schemas.microsoft.com/office/drawing/2014/main" id="{EAC87EE0-F367-4E7E-9721-10E65C6C1904}"/>
                    </a:ext>
                  </a:extLst>
                </p:cNvPr>
                <p:cNvSpPr txBox="1"/>
                <p:nvPr/>
              </p:nvSpPr>
              <p:spPr>
                <a:xfrm>
                  <a:off x="441967" y="1316963"/>
                  <a:ext cx="6620277" cy="800100"/>
                </a:xfrm>
                <a:prstGeom prst="rect">
                  <a:avLst/>
                </a:prstGeom>
                <a:noFill/>
              </p:spPr>
              <p:txBody>
                <a:bodyPr wrap="square" numCol="1" spcCol="365760" rtlCol="0" anchor="t">
                  <a:noAutofit/>
                </a:bodyPr>
                <a:lstStyle/>
                <a:p>
                  <a:pPr marL="201168" lvl="1" indent="-201168">
                    <a:buFont typeface="Arial" panose="020B0604020202020204" pitchFamily="34" charset="0"/>
                    <a:buChar char="•"/>
                  </a:pPr>
                  <a:r>
                    <a:rPr lang="en-US" sz="1400" dirty="0">
                      <a:solidFill>
                        <a:srgbClr val="009ED7"/>
                      </a:solidFill>
                    </a:rPr>
                    <a:t>The time is taken to put a transaction in the block.</a:t>
                  </a:r>
                </a:p>
                <a:p>
                  <a:pPr marL="201168" lvl="1" indent="-201168">
                    <a:buFont typeface="Arial" panose="020B0604020202020204" pitchFamily="34" charset="0"/>
                    <a:buChar char="•"/>
                  </a:pPr>
                  <a:r>
                    <a:rPr lang="en-US" sz="1400" dirty="0">
                      <a:solidFill>
                        <a:srgbClr val="009ED7"/>
                      </a:solidFill>
                    </a:rPr>
                    <a:t>The time is taken to reach a consensus.</a:t>
                  </a:r>
                </a:p>
              </p:txBody>
            </p:sp>
          </p:grpSp>
          <p:grpSp>
            <p:nvGrpSpPr>
              <p:cNvPr id="13" name="Group 12">
                <a:extLst>
                  <a:ext uri="{FF2B5EF4-FFF2-40B4-BE49-F238E27FC236}">
                    <a16:creationId xmlns="" xmlns:a16="http://schemas.microsoft.com/office/drawing/2014/main" id="{438FE335-A9C3-4D59-AF93-C2B222002562}"/>
                  </a:ext>
                </a:extLst>
              </p:cNvPr>
              <p:cNvGrpSpPr/>
              <p:nvPr/>
            </p:nvGrpSpPr>
            <p:grpSpPr>
              <a:xfrm>
                <a:off x="2491616" y="1940277"/>
                <a:ext cx="6207980" cy="992804"/>
                <a:chOff x="1361339" y="1968844"/>
                <a:chExt cx="6725315" cy="1075537"/>
              </a:xfrm>
            </p:grpSpPr>
            <p:sp>
              <p:nvSpPr>
                <p:cNvPr id="32" name="TextBox 31">
                  <a:extLst>
                    <a:ext uri="{FF2B5EF4-FFF2-40B4-BE49-F238E27FC236}">
                      <a16:creationId xmlns="" xmlns:a16="http://schemas.microsoft.com/office/drawing/2014/main" id="{FE18944F-614F-4956-9EC3-D958CF01AD3C}"/>
                    </a:ext>
                  </a:extLst>
                </p:cNvPr>
                <p:cNvSpPr txBox="1"/>
                <p:nvPr/>
              </p:nvSpPr>
              <p:spPr>
                <a:xfrm>
                  <a:off x="1361339" y="1968844"/>
                  <a:ext cx="4367228" cy="321851"/>
                </a:xfrm>
                <a:prstGeom prst="rect">
                  <a:avLst/>
                </a:prstGeom>
                <a:noFill/>
              </p:spPr>
              <p:txBody>
                <a:bodyPr wrap="square" rtlCol="0">
                  <a:spAutoFit/>
                </a:bodyPr>
                <a:lstStyle/>
                <a:p>
                  <a:r>
                    <a:rPr lang="en-US" sz="1400" b="1" dirty="0">
                      <a:solidFill>
                        <a:srgbClr val="F08031"/>
                      </a:solidFill>
                    </a:rPr>
                    <a:t>Data privacy</a:t>
                  </a:r>
                </a:p>
              </p:txBody>
            </p:sp>
            <p:sp>
              <p:nvSpPr>
                <p:cNvPr id="33" name="TextBox 32">
                  <a:extLst>
                    <a:ext uri="{FF2B5EF4-FFF2-40B4-BE49-F238E27FC236}">
                      <a16:creationId xmlns="" xmlns:a16="http://schemas.microsoft.com/office/drawing/2014/main" id="{12170054-E9D6-4401-B972-731DD7D79487}"/>
                    </a:ext>
                  </a:extLst>
                </p:cNvPr>
                <p:cNvSpPr txBox="1"/>
                <p:nvPr/>
              </p:nvSpPr>
              <p:spPr>
                <a:xfrm>
                  <a:off x="1480159" y="2244281"/>
                  <a:ext cx="6606495" cy="800100"/>
                </a:xfrm>
                <a:prstGeom prst="rect">
                  <a:avLst/>
                </a:prstGeom>
                <a:noFill/>
              </p:spPr>
              <p:txBody>
                <a:bodyPr wrap="square" numCol="1" spcCol="365760" rtlCol="0" anchor="t">
                  <a:noAutofit/>
                </a:bodyPr>
                <a:lstStyle/>
                <a:p>
                  <a:pPr marL="201168" lvl="1" indent="-201168">
                    <a:buFont typeface="Arial" panose="020B0604020202020204" pitchFamily="34" charset="0"/>
                    <a:buChar char="•"/>
                  </a:pPr>
                  <a:r>
                    <a:rPr lang="en-US" sz="1400" dirty="0">
                      <a:solidFill>
                        <a:srgbClr val="F08031"/>
                      </a:solidFill>
                    </a:rPr>
                    <a:t>Transaction transparency on the blockchain not easily compatible with the privacy needs in banking. </a:t>
                  </a:r>
                  <a:endParaRPr lang="en-US" sz="1400" b="1" dirty="0">
                    <a:solidFill>
                      <a:srgbClr val="F08031"/>
                    </a:solidFill>
                  </a:endParaRPr>
                </a:p>
              </p:txBody>
            </p:sp>
          </p:grpSp>
          <p:grpSp>
            <p:nvGrpSpPr>
              <p:cNvPr id="14" name="Group 13">
                <a:extLst>
                  <a:ext uri="{FF2B5EF4-FFF2-40B4-BE49-F238E27FC236}">
                    <a16:creationId xmlns="" xmlns:a16="http://schemas.microsoft.com/office/drawing/2014/main" id="{2B5C3A7B-A155-4085-83E1-3A84EF744488}"/>
                  </a:ext>
                </a:extLst>
              </p:cNvPr>
              <p:cNvGrpSpPr/>
              <p:nvPr/>
            </p:nvGrpSpPr>
            <p:grpSpPr>
              <a:xfrm>
                <a:off x="2526147" y="2778885"/>
                <a:ext cx="6428554" cy="957208"/>
                <a:chOff x="360558" y="3083158"/>
                <a:chExt cx="6964262" cy="1036974"/>
              </a:xfrm>
            </p:grpSpPr>
            <p:sp>
              <p:nvSpPr>
                <p:cNvPr id="30" name="TextBox 29">
                  <a:extLst>
                    <a:ext uri="{FF2B5EF4-FFF2-40B4-BE49-F238E27FC236}">
                      <a16:creationId xmlns="" xmlns:a16="http://schemas.microsoft.com/office/drawing/2014/main" id="{133CDE71-14FE-4654-BD45-816798AB8728}"/>
                    </a:ext>
                  </a:extLst>
                </p:cNvPr>
                <p:cNvSpPr txBox="1"/>
                <p:nvPr/>
              </p:nvSpPr>
              <p:spPr>
                <a:xfrm>
                  <a:off x="360558" y="3083158"/>
                  <a:ext cx="4765673" cy="321851"/>
                </a:xfrm>
                <a:prstGeom prst="rect">
                  <a:avLst/>
                </a:prstGeom>
                <a:noFill/>
              </p:spPr>
              <p:txBody>
                <a:bodyPr wrap="square" rtlCol="0">
                  <a:spAutoFit/>
                </a:bodyPr>
                <a:lstStyle/>
                <a:p>
                  <a:r>
                    <a:rPr lang="en-US" sz="1400" b="1" dirty="0">
                      <a:solidFill>
                        <a:srgbClr val="AA2844"/>
                      </a:solidFill>
                    </a:rPr>
                    <a:t>Decentralized Autonomous Organization</a:t>
                  </a:r>
                </a:p>
              </p:txBody>
            </p:sp>
            <p:sp>
              <p:nvSpPr>
                <p:cNvPr id="31" name="TextBox 30">
                  <a:extLst>
                    <a:ext uri="{FF2B5EF4-FFF2-40B4-BE49-F238E27FC236}">
                      <a16:creationId xmlns="" xmlns:a16="http://schemas.microsoft.com/office/drawing/2014/main" id="{6439E6DB-689F-4E3C-8B76-58A285E9D6F9}"/>
                    </a:ext>
                  </a:extLst>
                </p:cNvPr>
                <p:cNvSpPr txBox="1"/>
                <p:nvPr/>
              </p:nvSpPr>
              <p:spPr>
                <a:xfrm>
                  <a:off x="441969" y="3320032"/>
                  <a:ext cx="6882851" cy="800100"/>
                </a:xfrm>
                <a:prstGeom prst="rect">
                  <a:avLst/>
                </a:prstGeom>
                <a:noFill/>
              </p:spPr>
              <p:txBody>
                <a:bodyPr wrap="square" numCol="2" spcCol="365760" rtlCol="0" anchor="t">
                  <a:noAutofit/>
                </a:bodyPr>
                <a:lstStyle/>
                <a:p>
                  <a:pPr marL="201168" lvl="1" indent="-201168">
                    <a:buFont typeface="Arial" panose="020B0604020202020204" pitchFamily="34" charset="0"/>
                    <a:buChar char="•"/>
                  </a:pPr>
                  <a:r>
                    <a:rPr lang="en-US" sz="1400" dirty="0">
                      <a:solidFill>
                        <a:srgbClr val="AA2844"/>
                      </a:solidFill>
                    </a:rPr>
                    <a:t>Who is responsible if laws are broken? </a:t>
                  </a:r>
                </a:p>
                <a:p>
                  <a:pPr marL="201168" lvl="1" indent="-201168">
                    <a:buFont typeface="Arial" panose="020B0604020202020204" pitchFamily="34" charset="0"/>
                    <a:buChar char="•"/>
                  </a:pPr>
                  <a:r>
                    <a:rPr lang="en-US" sz="1400" dirty="0">
                      <a:solidFill>
                        <a:srgbClr val="AA2844"/>
                      </a:solidFill>
                    </a:rPr>
                    <a:t>What, if, any, is the liability of DAOs and their creators? </a:t>
                  </a:r>
                </a:p>
                <a:p>
                  <a:pPr marL="201168" lvl="1" indent="-201168">
                    <a:buFont typeface="Arial" panose="020B0604020202020204" pitchFamily="34" charset="0"/>
                    <a:buChar char="•"/>
                  </a:pPr>
                  <a:r>
                    <a:rPr lang="en-US" sz="1400" dirty="0">
                      <a:solidFill>
                        <a:srgbClr val="AA2844"/>
                      </a:solidFill>
                    </a:rPr>
                    <a:t>Who or what is claimed against in the case of a legal dispute?</a:t>
                  </a:r>
                </a:p>
              </p:txBody>
            </p:sp>
          </p:grpSp>
          <p:grpSp>
            <p:nvGrpSpPr>
              <p:cNvPr id="15" name="Group 14">
                <a:extLst>
                  <a:ext uri="{FF2B5EF4-FFF2-40B4-BE49-F238E27FC236}">
                    <a16:creationId xmlns="" xmlns:a16="http://schemas.microsoft.com/office/drawing/2014/main" id="{056B1C6C-1427-4CA0-A841-E8AD30C5120B}"/>
                  </a:ext>
                </a:extLst>
              </p:cNvPr>
              <p:cNvGrpSpPr/>
              <p:nvPr/>
            </p:nvGrpSpPr>
            <p:grpSpPr>
              <a:xfrm>
                <a:off x="2561270" y="3684935"/>
                <a:ext cx="6242233" cy="823677"/>
                <a:chOff x="737310" y="3927560"/>
                <a:chExt cx="6762411" cy="892318"/>
              </a:xfrm>
            </p:grpSpPr>
            <p:sp>
              <p:nvSpPr>
                <p:cNvPr id="28" name="TextBox 27">
                  <a:extLst>
                    <a:ext uri="{FF2B5EF4-FFF2-40B4-BE49-F238E27FC236}">
                      <a16:creationId xmlns="" xmlns:a16="http://schemas.microsoft.com/office/drawing/2014/main" id="{03EFC55B-E0D2-4290-AD86-0BB9E721F5BE}"/>
                    </a:ext>
                  </a:extLst>
                </p:cNvPr>
                <p:cNvSpPr txBox="1"/>
                <p:nvPr/>
              </p:nvSpPr>
              <p:spPr>
                <a:xfrm>
                  <a:off x="737310" y="3927560"/>
                  <a:ext cx="5083798" cy="321851"/>
                </a:xfrm>
                <a:prstGeom prst="rect">
                  <a:avLst/>
                </a:prstGeom>
                <a:noFill/>
              </p:spPr>
              <p:txBody>
                <a:bodyPr wrap="square" rtlCol="0">
                  <a:spAutoFit/>
                </a:bodyPr>
                <a:lstStyle/>
                <a:p>
                  <a:r>
                    <a:rPr lang="en-US" sz="1400" b="1" dirty="0">
                      <a:solidFill>
                        <a:srgbClr val="123589"/>
                      </a:solidFill>
                    </a:rPr>
                    <a:t>Jurisdiction</a:t>
                  </a:r>
                </a:p>
              </p:txBody>
            </p:sp>
            <p:sp>
              <p:nvSpPr>
                <p:cNvPr id="29" name="TextBox 28">
                  <a:extLst>
                    <a:ext uri="{FF2B5EF4-FFF2-40B4-BE49-F238E27FC236}">
                      <a16:creationId xmlns="" xmlns:a16="http://schemas.microsoft.com/office/drawing/2014/main" id="{1F10C9F1-6CE7-46D4-98AE-382AB0E8E51B}"/>
                    </a:ext>
                  </a:extLst>
                </p:cNvPr>
                <p:cNvSpPr txBox="1"/>
                <p:nvPr/>
              </p:nvSpPr>
              <p:spPr>
                <a:xfrm>
                  <a:off x="780672" y="4214244"/>
                  <a:ext cx="6719049" cy="605634"/>
                </a:xfrm>
                <a:prstGeom prst="rect">
                  <a:avLst/>
                </a:prstGeom>
                <a:noFill/>
              </p:spPr>
              <p:txBody>
                <a:bodyPr wrap="square" numCol="1" spcCol="365760" rtlCol="0" anchor="t">
                  <a:noAutofit/>
                </a:bodyPr>
                <a:lstStyle/>
                <a:p>
                  <a:pPr marL="201168" indent="-201168">
                    <a:spcBef>
                      <a:spcPts val="92"/>
                    </a:spcBef>
                    <a:spcAft>
                      <a:spcPts val="92"/>
                    </a:spcAft>
                    <a:buFont typeface="Arial" panose="020B0604020202020204" pitchFamily="34" charset="0"/>
                    <a:buChar char="•"/>
                  </a:pPr>
                  <a:r>
                    <a:rPr lang="en-US" sz="1400" dirty="0">
                      <a:solidFill>
                        <a:srgbClr val="123589"/>
                      </a:solidFill>
                    </a:rPr>
                    <a:t>Complex jurisdictional issues as nodes are located anywhere in the world and require careful consideration in relation to the relevant contractual relationships.</a:t>
                  </a:r>
                </a:p>
              </p:txBody>
            </p:sp>
          </p:grpSp>
          <p:grpSp>
            <p:nvGrpSpPr>
              <p:cNvPr id="16" name="Group 15">
                <a:extLst>
                  <a:ext uri="{FF2B5EF4-FFF2-40B4-BE49-F238E27FC236}">
                    <a16:creationId xmlns="" xmlns:a16="http://schemas.microsoft.com/office/drawing/2014/main" id="{8600A1F9-4FE4-41D3-A1CA-E75BCB3836CF}"/>
                  </a:ext>
                </a:extLst>
              </p:cNvPr>
              <p:cNvGrpSpPr/>
              <p:nvPr/>
            </p:nvGrpSpPr>
            <p:grpSpPr>
              <a:xfrm>
                <a:off x="2597829" y="4605917"/>
                <a:ext cx="6101766" cy="951402"/>
                <a:chOff x="438210" y="4891929"/>
                <a:chExt cx="6610239" cy="1030686"/>
              </a:xfrm>
            </p:grpSpPr>
            <p:sp>
              <p:nvSpPr>
                <p:cNvPr id="26" name="TextBox 25">
                  <a:extLst>
                    <a:ext uri="{FF2B5EF4-FFF2-40B4-BE49-F238E27FC236}">
                      <a16:creationId xmlns="" xmlns:a16="http://schemas.microsoft.com/office/drawing/2014/main" id="{5DDE8AA9-2CEF-4A11-92A5-0A052797E8A7}"/>
                    </a:ext>
                  </a:extLst>
                </p:cNvPr>
                <p:cNvSpPr txBox="1"/>
                <p:nvPr/>
              </p:nvSpPr>
              <p:spPr>
                <a:xfrm>
                  <a:off x="438210" y="4891929"/>
                  <a:ext cx="1312637" cy="321851"/>
                </a:xfrm>
                <a:prstGeom prst="rect">
                  <a:avLst/>
                </a:prstGeom>
                <a:noFill/>
              </p:spPr>
              <p:txBody>
                <a:bodyPr wrap="square" rtlCol="0">
                  <a:spAutoFit/>
                </a:bodyPr>
                <a:lstStyle/>
                <a:p>
                  <a:r>
                    <a:rPr lang="en-US" sz="1400" b="1" dirty="0">
                      <a:solidFill>
                        <a:srgbClr val="68C149"/>
                      </a:solidFill>
                    </a:rPr>
                    <a:t>Encryption</a:t>
                  </a:r>
                </a:p>
              </p:txBody>
            </p:sp>
            <p:sp>
              <p:nvSpPr>
                <p:cNvPr id="27" name="TextBox 26">
                  <a:extLst>
                    <a:ext uri="{FF2B5EF4-FFF2-40B4-BE49-F238E27FC236}">
                      <a16:creationId xmlns="" xmlns:a16="http://schemas.microsoft.com/office/drawing/2014/main" id="{37639D3A-46D9-42E9-BA3D-54119035063D}"/>
                    </a:ext>
                  </a:extLst>
                </p:cNvPr>
                <p:cNvSpPr txBox="1"/>
                <p:nvPr/>
              </p:nvSpPr>
              <p:spPr>
                <a:xfrm>
                  <a:off x="441966" y="5122515"/>
                  <a:ext cx="6606483" cy="800100"/>
                </a:xfrm>
                <a:prstGeom prst="rect">
                  <a:avLst/>
                </a:prstGeom>
                <a:noFill/>
              </p:spPr>
              <p:txBody>
                <a:bodyPr wrap="square" numCol="1" spcCol="365760" rtlCol="0" anchor="t">
                  <a:noAutofit/>
                </a:bodyPr>
                <a:lstStyle/>
                <a:p>
                  <a:pPr marL="201168" indent="-201168">
                    <a:spcBef>
                      <a:spcPts val="92"/>
                    </a:spcBef>
                    <a:spcAft>
                      <a:spcPts val="92"/>
                    </a:spcAft>
                    <a:buFont typeface="Arial" panose="020B0604020202020204" pitchFamily="34" charset="0"/>
                    <a:buChar char="•"/>
                  </a:pPr>
                  <a:r>
                    <a:rPr lang="en-US" sz="1400" dirty="0">
                      <a:solidFill>
                        <a:srgbClr val="68C149"/>
                      </a:solidFill>
                    </a:rPr>
                    <a:t>Anyone with the encryption key can read the encrypted data if the key is made public, while if the key to unlock the blockchain is lost you can never get it back.</a:t>
                  </a:r>
                </a:p>
                <a:p>
                  <a:pPr>
                    <a:spcBef>
                      <a:spcPts val="92"/>
                    </a:spcBef>
                    <a:spcAft>
                      <a:spcPts val="92"/>
                    </a:spcAft>
                  </a:pPr>
                  <a:endParaRPr lang="en-US" sz="1400" dirty="0">
                    <a:solidFill>
                      <a:schemeClr val="tx2"/>
                    </a:solidFill>
                  </a:endParaRPr>
                </a:p>
              </p:txBody>
            </p:sp>
          </p:grpSp>
          <p:grpSp>
            <p:nvGrpSpPr>
              <p:cNvPr id="17" name="Group 16">
                <a:extLst>
                  <a:ext uri="{FF2B5EF4-FFF2-40B4-BE49-F238E27FC236}">
                    <a16:creationId xmlns="" xmlns:a16="http://schemas.microsoft.com/office/drawing/2014/main" id="{34F5F3C2-EF23-4E45-9EE4-D86D544C81E8}"/>
                  </a:ext>
                </a:extLst>
              </p:cNvPr>
              <p:cNvGrpSpPr/>
              <p:nvPr/>
            </p:nvGrpSpPr>
            <p:grpSpPr>
              <a:xfrm>
                <a:off x="2556706" y="5382668"/>
                <a:ext cx="6119765" cy="989871"/>
                <a:chOff x="1386325" y="2110401"/>
                <a:chExt cx="4385361" cy="1072361"/>
              </a:xfrm>
            </p:grpSpPr>
            <p:sp>
              <p:nvSpPr>
                <p:cNvPr id="24" name="TextBox 23">
                  <a:extLst>
                    <a:ext uri="{FF2B5EF4-FFF2-40B4-BE49-F238E27FC236}">
                      <a16:creationId xmlns="" xmlns:a16="http://schemas.microsoft.com/office/drawing/2014/main" id="{6B8D7CBE-ADF6-4745-9021-831CC89B75C5}"/>
                    </a:ext>
                  </a:extLst>
                </p:cNvPr>
                <p:cNvSpPr txBox="1"/>
                <p:nvPr/>
              </p:nvSpPr>
              <p:spPr>
                <a:xfrm>
                  <a:off x="1386325" y="2110401"/>
                  <a:ext cx="4367228" cy="321850"/>
                </a:xfrm>
                <a:prstGeom prst="rect">
                  <a:avLst/>
                </a:prstGeom>
                <a:noFill/>
              </p:spPr>
              <p:txBody>
                <a:bodyPr wrap="square" rtlCol="0">
                  <a:spAutoFit/>
                </a:bodyPr>
                <a:lstStyle/>
                <a:p>
                  <a:r>
                    <a:rPr lang="en-US" sz="1400" b="1" dirty="0">
                      <a:solidFill>
                        <a:srgbClr val="718187"/>
                      </a:solidFill>
                    </a:rPr>
                    <a:t>SLA and Performance</a:t>
                  </a:r>
                  <a:endParaRPr lang="en-US" sz="1400" dirty="0">
                    <a:solidFill>
                      <a:srgbClr val="718187"/>
                    </a:solidFill>
                  </a:endParaRPr>
                </a:p>
              </p:txBody>
            </p:sp>
            <p:sp>
              <p:nvSpPr>
                <p:cNvPr id="25" name="TextBox 24">
                  <a:extLst>
                    <a:ext uri="{FF2B5EF4-FFF2-40B4-BE49-F238E27FC236}">
                      <a16:creationId xmlns="" xmlns:a16="http://schemas.microsoft.com/office/drawing/2014/main" id="{226FAEEA-7CE5-4A58-8EC5-7BAE6D4F8AFD}"/>
                    </a:ext>
                  </a:extLst>
                </p:cNvPr>
                <p:cNvSpPr txBox="1"/>
                <p:nvPr/>
              </p:nvSpPr>
              <p:spPr>
                <a:xfrm>
                  <a:off x="1418278" y="2382663"/>
                  <a:ext cx="4353408" cy="800099"/>
                </a:xfrm>
                <a:prstGeom prst="rect">
                  <a:avLst/>
                </a:prstGeom>
                <a:noFill/>
              </p:spPr>
              <p:txBody>
                <a:bodyPr wrap="square" numCol="1" spcCol="365760" rtlCol="0" anchor="t">
                  <a:noAutofit/>
                </a:bodyPr>
                <a:lstStyle/>
                <a:p>
                  <a:pPr marL="201168" lvl="1" indent="-201168">
                    <a:buFont typeface="Arial" panose="020B0604020202020204" pitchFamily="34" charset="0"/>
                    <a:buChar char="•"/>
                  </a:pPr>
                  <a:r>
                    <a:rPr lang="en-US" sz="1400" dirty="0">
                      <a:solidFill>
                        <a:srgbClr val="718187"/>
                      </a:solidFill>
                    </a:rPr>
                    <a:t>No guarantee for availability and performance from vendors offering “blockchain-as-a-service”</a:t>
                  </a:r>
                </a:p>
              </p:txBody>
            </p:sp>
          </p:grpSp>
          <p:sp>
            <p:nvSpPr>
              <p:cNvPr id="18" name="Freeform 17">
                <a:extLst>
                  <a:ext uri="{FF2B5EF4-FFF2-40B4-BE49-F238E27FC236}">
                    <a16:creationId xmlns="" xmlns:a16="http://schemas.microsoft.com/office/drawing/2014/main" id="{627A9C37-BF85-4226-92B8-EF6E72E0722C}"/>
                  </a:ext>
                </a:extLst>
              </p:cNvPr>
              <p:cNvSpPr/>
              <p:nvPr/>
            </p:nvSpPr>
            <p:spPr>
              <a:xfrm>
                <a:off x="1854802" y="1311881"/>
                <a:ext cx="396590" cy="546096"/>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rgbClr val="009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9" name="Freeform 18">
                <a:extLst>
                  <a:ext uri="{FF2B5EF4-FFF2-40B4-BE49-F238E27FC236}">
                    <a16:creationId xmlns="" xmlns:a16="http://schemas.microsoft.com/office/drawing/2014/main" id="{1495B20B-F2A9-4F07-9D5C-3ABC095EE470}"/>
                  </a:ext>
                </a:extLst>
              </p:cNvPr>
              <p:cNvSpPr/>
              <p:nvPr/>
            </p:nvSpPr>
            <p:spPr>
              <a:xfrm>
                <a:off x="1854802" y="2115462"/>
                <a:ext cx="546096" cy="546096"/>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rgbClr val="F08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0" name="Freeform 19">
                <a:extLst>
                  <a:ext uri="{FF2B5EF4-FFF2-40B4-BE49-F238E27FC236}">
                    <a16:creationId xmlns="" xmlns:a16="http://schemas.microsoft.com/office/drawing/2014/main" id="{2BFA21F1-2C71-4517-9371-7116D3CCCD7C}"/>
                  </a:ext>
                </a:extLst>
              </p:cNvPr>
              <p:cNvSpPr/>
              <p:nvPr/>
            </p:nvSpPr>
            <p:spPr>
              <a:xfrm>
                <a:off x="1854803" y="2919043"/>
                <a:ext cx="589542" cy="589542"/>
              </a:xfrm>
              <a:custGeom>
                <a:avLst/>
                <a:gdLst>
                  <a:gd name="connsiteX0" fmla="*/ 1146628 w 1146628"/>
                  <a:gd name="connsiteY0" fmla="*/ 452368 h 1146628"/>
                  <a:gd name="connsiteX1" fmla="*/ 1146628 w 1146628"/>
                  <a:gd name="connsiteY1" fmla="*/ 577914 h 1146628"/>
                  <a:gd name="connsiteX2" fmla="*/ 1124886 w 1146628"/>
                  <a:gd name="connsiteY2" fmla="*/ 567080 h 1146628"/>
                  <a:gd name="connsiteX3" fmla="*/ 996049 w 1146628"/>
                  <a:gd name="connsiteY3" fmla="*/ 535801 h 1146628"/>
                  <a:gd name="connsiteX4" fmla="*/ 996049 w 1146628"/>
                  <a:gd name="connsiteY4" fmla="*/ 530974 h 1146628"/>
                  <a:gd name="connsiteX5" fmla="*/ 1107486 w 1146628"/>
                  <a:gd name="connsiteY5" fmla="*/ 484810 h 1146628"/>
                  <a:gd name="connsiteX6" fmla="*/ 0 w 1146628"/>
                  <a:gd name="connsiteY6" fmla="*/ 0 h 1146628"/>
                  <a:gd name="connsiteX7" fmla="*/ 601092 w 1146628"/>
                  <a:gd name="connsiteY7" fmla="*/ 0 h 1146628"/>
                  <a:gd name="connsiteX8" fmla="*/ 544969 w 1146628"/>
                  <a:gd name="connsiteY8" fmla="*/ 21258 h 1146628"/>
                  <a:gd name="connsiteX9" fmla="*/ 450529 w 1146628"/>
                  <a:gd name="connsiteY9" fmla="*/ 76373 h 1146628"/>
                  <a:gd name="connsiteX10" fmla="*/ 582483 w 1146628"/>
                  <a:gd name="connsiteY10" fmla="*/ 288788 h 1146628"/>
                  <a:gd name="connsiteX11" fmla="*/ 815818 w 1146628"/>
                  <a:gd name="connsiteY11" fmla="*/ 213156 h 1146628"/>
                  <a:gd name="connsiteX12" fmla="*/ 911968 w 1146628"/>
                  <a:gd name="connsiteY12" fmla="*/ 235685 h 1146628"/>
                  <a:gd name="connsiteX13" fmla="*/ 947773 w 1146628"/>
                  <a:gd name="connsiteY13" fmla="*/ 304880 h 1146628"/>
                  <a:gd name="connsiteX14" fmla="*/ 705587 w 1146628"/>
                  <a:gd name="connsiteY14" fmla="*/ 428789 h 1146628"/>
                  <a:gd name="connsiteX15" fmla="*/ 631564 w 1146628"/>
                  <a:gd name="connsiteY15" fmla="*/ 428789 h 1146628"/>
                  <a:gd name="connsiteX16" fmla="*/ 631564 w 1146628"/>
                  <a:gd name="connsiteY16" fmla="*/ 667756 h 1146628"/>
                  <a:gd name="connsiteX17" fmla="*/ 703978 w 1146628"/>
                  <a:gd name="connsiteY17" fmla="*/ 667756 h 1146628"/>
                  <a:gd name="connsiteX18" fmla="*/ 848807 w 1146628"/>
                  <a:gd name="connsiteY18" fmla="*/ 681032 h 1146628"/>
                  <a:gd name="connsiteX19" fmla="*/ 929267 w 1146628"/>
                  <a:gd name="connsiteY19" fmla="*/ 720457 h 1146628"/>
                  <a:gd name="connsiteX20" fmla="*/ 954209 w 1146628"/>
                  <a:gd name="connsiteY20" fmla="*/ 794883 h 1146628"/>
                  <a:gd name="connsiteX21" fmla="*/ 906336 w 1146628"/>
                  <a:gd name="connsiteY21" fmla="*/ 887010 h 1146628"/>
                  <a:gd name="connsiteX22" fmla="*/ 753864 w 1146628"/>
                  <a:gd name="connsiteY22" fmla="*/ 916378 h 1146628"/>
                  <a:gd name="connsiteX23" fmla="*/ 606219 w 1146628"/>
                  <a:gd name="connsiteY23" fmla="*/ 897470 h 1146628"/>
                  <a:gd name="connsiteX24" fmla="*/ 448919 w 1146628"/>
                  <a:gd name="connsiteY24" fmla="*/ 839136 h 1146628"/>
                  <a:gd name="connsiteX25" fmla="*/ 448919 w 1146628"/>
                  <a:gd name="connsiteY25" fmla="*/ 1103046 h 1146628"/>
                  <a:gd name="connsiteX26" fmla="*/ 539739 w 1146628"/>
                  <a:gd name="connsiteY26" fmla="*/ 1133621 h 1146628"/>
                  <a:gd name="connsiteX27" fmla="*/ 596443 w 1146628"/>
                  <a:gd name="connsiteY27" fmla="*/ 1146628 h 1146628"/>
                  <a:gd name="connsiteX28" fmla="*/ 0 w 1146628"/>
                  <a:gd name="connsiteY28"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6628" h="1146628">
                    <a:moveTo>
                      <a:pt x="1146628" y="452368"/>
                    </a:moveTo>
                    <a:lnTo>
                      <a:pt x="1146628" y="577914"/>
                    </a:lnTo>
                    <a:lnTo>
                      <a:pt x="1124886" y="567080"/>
                    </a:lnTo>
                    <a:cubicBezTo>
                      <a:pt x="1088075" y="552396"/>
                      <a:pt x="1045129" y="541970"/>
                      <a:pt x="996049" y="535801"/>
                    </a:cubicBezTo>
                    <a:lnTo>
                      <a:pt x="996049" y="530974"/>
                    </a:lnTo>
                    <a:cubicBezTo>
                      <a:pt x="1038156" y="519173"/>
                      <a:pt x="1075302" y="503785"/>
                      <a:pt x="1107486" y="484810"/>
                    </a:cubicBezTo>
                    <a:close/>
                    <a:moveTo>
                      <a:pt x="0" y="0"/>
                    </a:moveTo>
                    <a:lnTo>
                      <a:pt x="601092" y="0"/>
                    </a:lnTo>
                    <a:lnTo>
                      <a:pt x="544969" y="21258"/>
                    </a:lnTo>
                    <a:cubicBezTo>
                      <a:pt x="513120" y="36546"/>
                      <a:pt x="481640" y="54917"/>
                      <a:pt x="450529" y="76373"/>
                    </a:cubicBezTo>
                    <a:lnTo>
                      <a:pt x="582483" y="288788"/>
                    </a:lnTo>
                    <a:cubicBezTo>
                      <a:pt x="662944" y="238367"/>
                      <a:pt x="740722" y="213156"/>
                      <a:pt x="815818" y="213156"/>
                    </a:cubicBezTo>
                    <a:cubicBezTo>
                      <a:pt x="856048" y="213156"/>
                      <a:pt x="888098" y="220666"/>
                      <a:pt x="911968" y="235685"/>
                    </a:cubicBezTo>
                    <a:cubicBezTo>
                      <a:pt x="935838" y="250704"/>
                      <a:pt x="947773" y="273769"/>
                      <a:pt x="947773" y="304880"/>
                    </a:cubicBezTo>
                    <a:cubicBezTo>
                      <a:pt x="947773" y="387486"/>
                      <a:pt x="867044" y="428789"/>
                      <a:pt x="705587" y="428789"/>
                    </a:cubicBezTo>
                    <a:lnTo>
                      <a:pt x="631564" y="428789"/>
                    </a:lnTo>
                    <a:lnTo>
                      <a:pt x="631564" y="667756"/>
                    </a:lnTo>
                    <a:lnTo>
                      <a:pt x="703978" y="667756"/>
                    </a:lnTo>
                    <a:cubicBezTo>
                      <a:pt x="763519" y="667756"/>
                      <a:pt x="811795" y="672181"/>
                      <a:pt x="848807" y="681032"/>
                    </a:cubicBezTo>
                    <a:cubicBezTo>
                      <a:pt x="885818" y="689883"/>
                      <a:pt x="912638" y="703024"/>
                      <a:pt x="929267" y="720457"/>
                    </a:cubicBezTo>
                    <a:cubicBezTo>
                      <a:pt x="945895" y="737890"/>
                      <a:pt x="954209" y="762699"/>
                      <a:pt x="954209" y="794883"/>
                    </a:cubicBezTo>
                    <a:cubicBezTo>
                      <a:pt x="954209" y="836722"/>
                      <a:pt x="938252" y="867431"/>
                      <a:pt x="906336" y="887010"/>
                    </a:cubicBezTo>
                    <a:cubicBezTo>
                      <a:pt x="874420" y="906589"/>
                      <a:pt x="823596" y="916378"/>
                      <a:pt x="753864" y="916378"/>
                    </a:cubicBezTo>
                    <a:cubicBezTo>
                      <a:pt x="708806" y="916378"/>
                      <a:pt x="659591" y="910075"/>
                      <a:pt x="606219" y="897470"/>
                    </a:cubicBezTo>
                    <a:cubicBezTo>
                      <a:pt x="552847" y="884864"/>
                      <a:pt x="500414" y="865420"/>
                      <a:pt x="448919" y="839136"/>
                    </a:cubicBezTo>
                    <a:lnTo>
                      <a:pt x="448919" y="1103046"/>
                    </a:lnTo>
                    <a:cubicBezTo>
                      <a:pt x="480299" y="1115115"/>
                      <a:pt x="510572" y="1125306"/>
                      <a:pt x="539739" y="1133621"/>
                    </a:cubicBezTo>
                    <a:lnTo>
                      <a:pt x="596443" y="1146628"/>
                    </a:lnTo>
                    <a:lnTo>
                      <a:pt x="0" y="1146628"/>
                    </a:lnTo>
                    <a:close/>
                  </a:path>
                </a:pathLst>
              </a:custGeom>
              <a:solidFill>
                <a:srgbClr val="AA2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1" name="Freeform 20">
                <a:extLst>
                  <a:ext uri="{FF2B5EF4-FFF2-40B4-BE49-F238E27FC236}">
                    <a16:creationId xmlns="" xmlns:a16="http://schemas.microsoft.com/office/drawing/2014/main" id="{54F5EE67-CE8D-4FF6-845D-34423A05B7CD}"/>
                  </a:ext>
                </a:extLst>
              </p:cNvPr>
              <p:cNvSpPr/>
              <p:nvPr/>
            </p:nvSpPr>
            <p:spPr>
              <a:xfrm>
                <a:off x="1854802" y="3864949"/>
                <a:ext cx="491630" cy="628388"/>
              </a:xfrm>
              <a:custGeom>
                <a:avLst/>
                <a:gdLst/>
                <a:ahLst/>
                <a:cxnLst/>
                <a:rect l="l" t="t" r="r" b="b"/>
                <a:pathLst>
                  <a:path w="897083" h="1146628">
                    <a:moveTo>
                      <a:pt x="888232" y="375685"/>
                    </a:moveTo>
                    <a:lnTo>
                      <a:pt x="897083" y="375685"/>
                    </a:lnTo>
                    <a:cubicBezTo>
                      <a:pt x="896010" y="377831"/>
                      <a:pt x="894535" y="400762"/>
                      <a:pt x="892657" y="444479"/>
                    </a:cubicBezTo>
                    <a:cubicBezTo>
                      <a:pt x="890780" y="488196"/>
                      <a:pt x="889841" y="522928"/>
                      <a:pt x="889841" y="548675"/>
                    </a:cubicBezTo>
                    <a:lnTo>
                      <a:pt x="889841" y="685457"/>
                    </a:lnTo>
                    <a:lnTo>
                      <a:pt x="695932" y="685457"/>
                    </a:lnTo>
                    <a:lnTo>
                      <a:pt x="826278" y="491548"/>
                    </a:lnTo>
                    <a:cubicBezTo>
                      <a:pt x="849343" y="455609"/>
                      <a:pt x="869994" y="416988"/>
                      <a:pt x="888232" y="375685"/>
                    </a:cubicBezTo>
                    <a:close/>
                    <a:moveTo>
                      <a:pt x="0" y="0"/>
                    </a:moveTo>
                    <a:lnTo>
                      <a:pt x="892304" y="0"/>
                    </a:lnTo>
                    <a:lnTo>
                      <a:pt x="420758" y="689480"/>
                    </a:lnTo>
                    <a:lnTo>
                      <a:pt x="420758" y="922815"/>
                    </a:lnTo>
                    <a:lnTo>
                      <a:pt x="889841" y="922815"/>
                    </a:lnTo>
                    <a:lnTo>
                      <a:pt x="889841" y="1146628"/>
                    </a:lnTo>
                    <a:lnTo>
                      <a:pt x="0" y="1146628"/>
                    </a:lnTo>
                    <a:close/>
                  </a:path>
                </a:pathLst>
              </a:custGeom>
              <a:solidFill>
                <a:srgbClr val="123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Freeform 21">
                <a:extLst>
                  <a:ext uri="{FF2B5EF4-FFF2-40B4-BE49-F238E27FC236}">
                    <a16:creationId xmlns="" xmlns:a16="http://schemas.microsoft.com/office/drawing/2014/main" id="{719D57F4-5168-4465-9910-9C452A03C2B0}"/>
                  </a:ext>
                </a:extLst>
              </p:cNvPr>
              <p:cNvSpPr/>
              <p:nvPr/>
            </p:nvSpPr>
            <p:spPr>
              <a:xfrm>
                <a:off x="1854804" y="4745719"/>
                <a:ext cx="516787" cy="516787"/>
              </a:xfrm>
              <a:custGeom>
                <a:avLst/>
                <a:gdLst>
                  <a:gd name="connsiteX0" fmla="*/ 802944 w 1146628"/>
                  <a:gd name="connsiteY0" fmla="*/ 238903 h 1146628"/>
                  <a:gd name="connsiteX1" fmla="*/ 1146628 w 1146628"/>
                  <a:gd name="connsiteY1" fmla="*/ 238903 h 1146628"/>
                  <a:gd name="connsiteX2" fmla="*/ 1146628 w 1146628"/>
                  <a:gd name="connsiteY2" fmla="*/ 455520 h 1146628"/>
                  <a:gd name="connsiteX3" fmla="*/ 1109900 w 1146628"/>
                  <a:gd name="connsiteY3" fmla="*/ 426778 h 1146628"/>
                  <a:gd name="connsiteX4" fmla="*/ 926853 w 1146628"/>
                  <a:gd name="connsiteY4" fmla="*/ 379708 h 1146628"/>
                  <a:gd name="connsiteX5" fmla="*/ 877772 w 1146628"/>
                  <a:gd name="connsiteY5" fmla="*/ 380915 h 1146628"/>
                  <a:gd name="connsiteX6" fmla="*/ 788461 w 1146628"/>
                  <a:gd name="connsiteY6" fmla="*/ 394191 h 1146628"/>
                  <a:gd name="connsiteX7" fmla="*/ 0 w 1146628"/>
                  <a:gd name="connsiteY7" fmla="*/ 0 h 1146628"/>
                  <a:gd name="connsiteX8" fmla="*/ 530759 w 1146628"/>
                  <a:gd name="connsiteY8" fmla="*/ 0 h 1146628"/>
                  <a:gd name="connsiteX9" fmla="*/ 488345 w 1146628"/>
                  <a:gd name="connsiteY9" fmla="*/ 595342 h 1146628"/>
                  <a:gd name="connsiteX10" fmla="*/ 605012 w 1146628"/>
                  <a:gd name="connsiteY10" fmla="*/ 653273 h 1146628"/>
                  <a:gd name="connsiteX11" fmla="*/ 766737 w 1146628"/>
                  <a:gd name="connsiteY11" fmla="*/ 625112 h 1146628"/>
                  <a:gd name="connsiteX12" fmla="*/ 913175 w 1146628"/>
                  <a:gd name="connsiteY12" fmla="*/ 662928 h 1146628"/>
                  <a:gd name="connsiteX13" fmla="*/ 961451 w 1146628"/>
                  <a:gd name="connsiteY13" fmla="*/ 768331 h 1146628"/>
                  <a:gd name="connsiteX14" fmla="*/ 913979 w 1146628"/>
                  <a:gd name="connsiteY14" fmla="*/ 878964 h 1146628"/>
                  <a:gd name="connsiteX15" fmla="*/ 778002 w 1146628"/>
                  <a:gd name="connsiteY15" fmla="*/ 916378 h 1146628"/>
                  <a:gd name="connsiteX16" fmla="*/ 626334 w 1146628"/>
                  <a:gd name="connsiteY16" fmla="*/ 895458 h 1146628"/>
                  <a:gd name="connsiteX17" fmla="*/ 468230 w 1146628"/>
                  <a:gd name="connsiteY17" fmla="*/ 842355 h 1146628"/>
                  <a:gd name="connsiteX18" fmla="*/ 468230 w 1146628"/>
                  <a:gd name="connsiteY18" fmla="*/ 1103046 h 1146628"/>
                  <a:gd name="connsiteX19" fmla="*/ 538130 w 1146628"/>
                  <a:gd name="connsiteY19" fmla="*/ 1130855 h 1146628"/>
                  <a:gd name="connsiteX20" fmla="*/ 601144 w 1146628"/>
                  <a:gd name="connsiteY20" fmla="*/ 1146628 h 1146628"/>
                  <a:gd name="connsiteX21" fmla="*/ 0 w 1146628"/>
                  <a:gd name="connsiteY21"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6628" h="1146628">
                    <a:moveTo>
                      <a:pt x="802944" y="238903"/>
                    </a:moveTo>
                    <a:lnTo>
                      <a:pt x="1146628" y="238903"/>
                    </a:lnTo>
                    <a:lnTo>
                      <a:pt x="1146628" y="455520"/>
                    </a:lnTo>
                    <a:lnTo>
                      <a:pt x="1109900" y="426778"/>
                    </a:lnTo>
                    <a:cubicBezTo>
                      <a:pt x="1055455" y="395398"/>
                      <a:pt x="994440" y="379708"/>
                      <a:pt x="926853" y="379708"/>
                    </a:cubicBezTo>
                    <a:cubicBezTo>
                      <a:pt x="911834" y="379708"/>
                      <a:pt x="895473" y="380111"/>
                      <a:pt x="877772" y="380915"/>
                    </a:cubicBezTo>
                    <a:cubicBezTo>
                      <a:pt x="860071" y="381720"/>
                      <a:pt x="830301" y="386145"/>
                      <a:pt x="788461" y="394191"/>
                    </a:cubicBezTo>
                    <a:close/>
                    <a:moveTo>
                      <a:pt x="0" y="0"/>
                    </a:moveTo>
                    <a:lnTo>
                      <a:pt x="530759" y="0"/>
                    </a:lnTo>
                    <a:lnTo>
                      <a:pt x="488345" y="595342"/>
                    </a:lnTo>
                    <a:lnTo>
                      <a:pt x="605012" y="653273"/>
                    </a:lnTo>
                    <a:cubicBezTo>
                      <a:pt x="662944" y="634499"/>
                      <a:pt x="716852" y="625112"/>
                      <a:pt x="766737" y="625112"/>
                    </a:cubicBezTo>
                    <a:cubicBezTo>
                      <a:pt x="832178" y="625112"/>
                      <a:pt x="880991" y="637717"/>
                      <a:pt x="913175" y="662928"/>
                    </a:cubicBezTo>
                    <a:cubicBezTo>
                      <a:pt x="945359" y="688139"/>
                      <a:pt x="961451" y="723274"/>
                      <a:pt x="961451" y="768331"/>
                    </a:cubicBezTo>
                    <a:cubicBezTo>
                      <a:pt x="961451" y="817144"/>
                      <a:pt x="945627" y="854021"/>
                      <a:pt x="913979" y="878964"/>
                    </a:cubicBezTo>
                    <a:cubicBezTo>
                      <a:pt x="882332" y="903907"/>
                      <a:pt x="837006" y="916378"/>
                      <a:pt x="778002" y="916378"/>
                    </a:cubicBezTo>
                    <a:cubicBezTo>
                      <a:pt x="735626" y="916378"/>
                      <a:pt x="685070" y="909405"/>
                      <a:pt x="626334" y="895458"/>
                    </a:cubicBezTo>
                    <a:cubicBezTo>
                      <a:pt x="567598" y="881512"/>
                      <a:pt x="514897" y="863811"/>
                      <a:pt x="468230" y="842355"/>
                    </a:cubicBezTo>
                    <a:lnTo>
                      <a:pt x="468230" y="1103046"/>
                    </a:lnTo>
                    <a:cubicBezTo>
                      <a:pt x="489954" y="1113640"/>
                      <a:pt x="513254" y="1122909"/>
                      <a:pt x="538130" y="1130855"/>
                    </a:cubicBezTo>
                    <a:lnTo>
                      <a:pt x="601144" y="1146628"/>
                    </a:lnTo>
                    <a:lnTo>
                      <a:pt x="0" y="1146628"/>
                    </a:lnTo>
                    <a:close/>
                  </a:path>
                </a:pathLst>
              </a:custGeom>
              <a:solidFill>
                <a:srgbClr val="68C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3" name="Freeform 22">
                <a:extLst>
                  <a:ext uri="{FF2B5EF4-FFF2-40B4-BE49-F238E27FC236}">
                    <a16:creationId xmlns="" xmlns:a16="http://schemas.microsoft.com/office/drawing/2014/main" id="{671B85E4-3456-460B-8F7C-ECD5778BF8AB}"/>
                  </a:ext>
                </a:extLst>
              </p:cNvPr>
              <p:cNvSpPr/>
              <p:nvPr/>
            </p:nvSpPr>
            <p:spPr>
              <a:xfrm>
                <a:off x="1854802" y="5426214"/>
                <a:ext cx="546096" cy="546096"/>
              </a:xfrm>
              <a:custGeom>
                <a:avLst/>
                <a:gdLst>
                  <a:gd name="connsiteX0" fmla="*/ 888232 w 1146628"/>
                  <a:gd name="connsiteY0" fmla="*/ 611434 h 1146628"/>
                  <a:gd name="connsiteX1" fmla="*/ 999267 w 1146628"/>
                  <a:gd name="connsiteY1" fmla="*/ 754653 h 1146628"/>
                  <a:gd name="connsiteX2" fmla="*/ 967485 w 1146628"/>
                  <a:gd name="connsiteY2" fmla="*/ 876550 h 1146628"/>
                  <a:gd name="connsiteX3" fmla="*/ 885014 w 1146628"/>
                  <a:gd name="connsiteY3" fmla="*/ 914769 h 1146628"/>
                  <a:gd name="connsiteX4" fmla="*/ 798117 w 1146628"/>
                  <a:gd name="connsiteY4" fmla="*/ 865286 h 1146628"/>
                  <a:gd name="connsiteX5" fmla="*/ 765128 w 1146628"/>
                  <a:gd name="connsiteY5" fmla="*/ 738561 h 1146628"/>
                  <a:gd name="connsiteX6" fmla="*/ 799324 w 1146628"/>
                  <a:gd name="connsiteY6" fmla="*/ 648446 h 1146628"/>
                  <a:gd name="connsiteX7" fmla="*/ 888232 w 1146628"/>
                  <a:gd name="connsiteY7" fmla="*/ 611434 h 1146628"/>
                  <a:gd name="connsiteX8" fmla="*/ 1058003 w 1146628"/>
                  <a:gd name="connsiteY8" fmla="*/ 204305 h 1146628"/>
                  <a:gd name="connsiteX9" fmla="*/ 1146628 w 1146628"/>
                  <a:gd name="connsiteY9" fmla="*/ 208039 h 1146628"/>
                  <a:gd name="connsiteX10" fmla="*/ 1146628 w 1146628"/>
                  <a:gd name="connsiteY10" fmla="*/ 407927 h 1146628"/>
                  <a:gd name="connsiteX11" fmla="*/ 1116840 w 1146628"/>
                  <a:gd name="connsiteY11" fmla="*/ 391275 h 1146628"/>
                  <a:gd name="connsiteX12" fmla="*/ 977543 w 1146628"/>
                  <a:gd name="connsiteY12" fmla="*/ 366030 h 1146628"/>
                  <a:gd name="connsiteX13" fmla="*/ 745013 w 1146628"/>
                  <a:gd name="connsiteY13" fmla="*/ 502813 h 1146628"/>
                  <a:gd name="connsiteX14" fmla="*/ 735358 w 1146628"/>
                  <a:gd name="connsiteY14" fmla="*/ 502813 h 1146628"/>
                  <a:gd name="connsiteX15" fmla="*/ 820646 w 1146628"/>
                  <a:gd name="connsiteY15" fmla="*/ 274306 h 1146628"/>
                  <a:gd name="connsiteX16" fmla="*/ 1058003 w 1146628"/>
                  <a:gd name="connsiteY16" fmla="*/ 204305 h 1146628"/>
                  <a:gd name="connsiteX17" fmla="*/ 0 w 1146628"/>
                  <a:gd name="connsiteY17" fmla="*/ 0 h 1146628"/>
                  <a:gd name="connsiteX18" fmla="*/ 794975 w 1146628"/>
                  <a:gd name="connsiteY18" fmla="*/ 0 h 1146628"/>
                  <a:gd name="connsiteX19" fmla="*/ 726909 w 1146628"/>
                  <a:gd name="connsiteY19" fmla="*/ 29706 h 1146628"/>
                  <a:gd name="connsiteX20" fmla="*/ 519322 w 1146628"/>
                  <a:gd name="connsiteY20" fmla="*/ 254593 h 1146628"/>
                  <a:gd name="connsiteX21" fmla="*/ 448919 w 1146628"/>
                  <a:gd name="connsiteY21" fmla="*/ 653273 h 1146628"/>
                  <a:gd name="connsiteX22" fmla="*/ 566391 w 1146628"/>
                  <a:gd name="connsiteY22" fmla="*/ 1031436 h 1146628"/>
                  <a:gd name="connsiteX23" fmla="*/ 706593 w 1146628"/>
                  <a:gd name="connsiteY23" fmla="*/ 1132816 h 1146628"/>
                  <a:gd name="connsiteX24" fmla="*/ 754086 w 1146628"/>
                  <a:gd name="connsiteY24" fmla="*/ 1146628 h 1146628"/>
                  <a:gd name="connsiteX25" fmla="*/ 0 w 1146628"/>
                  <a:gd name="connsiteY25"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6628" h="1146628">
                    <a:moveTo>
                      <a:pt x="888232" y="611434"/>
                    </a:moveTo>
                    <a:cubicBezTo>
                      <a:pt x="962255" y="611434"/>
                      <a:pt x="999267" y="659174"/>
                      <a:pt x="999267" y="754653"/>
                    </a:cubicBezTo>
                    <a:cubicBezTo>
                      <a:pt x="999267" y="810439"/>
                      <a:pt x="988673" y="851071"/>
                      <a:pt x="967485" y="876550"/>
                    </a:cubicBezTo>
                    <a:cubicBezTo>
                      <a:pt x="946298" y="902029"/>
                      <a:pt x="918807" y="914769"/>
                      <a:pt x="885014" y="914769"/>
                    </a:cubicBezTo>
                    <a:cubicBezTo>
                      <a:pt x="849075" y="914769"/>
                      <a:pt x="820109" y="898274"/>
                      <a:pt x="798117" y="865286"/>
                    </a:cubicBezTo>
                    <a:cubicBezTo>
                      <a:pt x="776124" y="832297"/>
                      <a:pt x="765128" y="790055"/>
                      <a:pt x="765128" y="738561"/>
                    </a:cubicBezTo>
                    <a:cubicBezTo>
                      <a:pt x="765128" y="703158"/>
                      <a:pt x="776526" y="673120"/>
                      <a:pt x="799324" y="648446"/>
                    </a:cubicBezTo>
                    <a:cubicBezTo>
                      <a:pt x="822121" y="623771"/>
                      <a:pt x="851757" y="611434"/>
                      <a:pt x="888232" y="611434"/>
                    </a:cubicBezTo>
                    <a:close/>
                    <a:moveTo>
                      <a:pt x="1058003" y="204305"/>
                    </a:moveTo>
                    <a:lnTo>
                      <a:pt x="1146628" y="208039"/>
                    </a:lnTo>
                    <a:lnTo>
                      <a:pt x="1146628" y="407927"/>
                    </a:lnTo>
                    <a:lnTo>
                      <a:pt x="1116840" y="391275"/>
                    </a:lnTo>
                    <a:cubicBezTo>
                      <a:pt x="1076274" y="374445"/>
                      <a:pt x="1029842" y="366030"/>
                      <a:pt x="977543" y="366030"/>
                    </a:cubicBezTo>
                    <a:cubicBezTo>
                      <a:pt x="870799" y="366030"/>
                      <a:pt x="793289" y="411624"/>
                      <a:pt x="745013" y="502813"/>
                    </a:cubicBezTo>
                    <a:lnTo>
                      <a:pt x="735358" y="502813"/>
                    </a:lnTo>
                    <a:cubicBezTo>
                      <a:pt x="740185" y="397142"/>
                      <a:pt x="768615" y="320972"/>
                      <a:pt x="820646" y="274306"/>
                    </a:cubicBezTo>
                    <a:cubicBezTo>
                      <a:pt x="872676" y="227639"/>
                      <a:pt x="951796" y="204305"/>
                      <a:pt x="1058003" y="204305"/>
                    </a:cubicBezTo>
                    <a:close/>
                    <a:moveTo>
                      <a:pt x="0" y="0"/>
                    </a:moveTo>
                    <a:lnTo>
                      <a:pt x="794975" y="0"/>
                    </a:lnTo>
                    <a:lnTo>
                      <a:pt x="726909" y="29706"/>
                    </a:lnTo>
                    <a:cubicBezTo>
                      <a:pt x="635453" y="77983"/>
                      <a:pt x="566257" y="152945"/>
                      <a:pt x="519322" y="254593"/>
                    </a:cubicBezTo>
                    <a:cubicBezTo>
                      <a:pt x="472387" y="356241"/>
                      <a:pt x="448919" y="489134"/>
                      <a:pt x="448919" y="653273"/>
                    </a:cubicBezTo>
                    <a:cubicBezTo>
                      <a:pt x="448919" y="815266"/>
                      <a:pt x="488077" y="941321"/>
                      <a:pt x="566391" y="1031436"/>
                    </a:cubicBezTo>
                    <a:cubicBezTo>
                      <a:pt x="605549" y="1076494"/>
                      <a:pt x="652283" y="1110287"/>
                      <a:pt x="706593" y="1132816"/>
                    </a:cubicBezTo>
                    <a:lnTo>
                      <a:pt x="754086" y="1146628"/>
                    </a:lnTo>
                    <a:lnTo>
                      <a:pt x="0" y="1146628"/>
                    </a:lnTo>
                    <a:close/>
                  </a:path>
                </a:pathLst>
              </a:custGeom>
              <a:solidFill>
                <a:srgbClr val="718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p>
            </p:txBody>
          </p:sp>
        </p:grpSp>
      </p:grpSp>
      <p:sp>
        <p:nvSpPr>
          <p:cNvPr id="38" name="Text Placeholder 1">
            <a:extLst>
              <a:ext uri="{FF2B5EF4-FFF2-40B4-BE49-F238E27FC236}">
                <a16:creationId xmlns="" xmlns:a16="http://schemas.microsoft.com/office/drawing/2014/main" id="{C835A5E3-517C-4C2E-A7E9-FB701056F8DE}"/>
              </a:ext>
            </a:extLst>
          </p:cNvPr>
          <p:cNvSpPr txBox="1">
            <a:spLocks/>
          </p:cNvSpPr>
          <p:nvPr/>
        </p:nvSpPr>
        <p:spPr>
          <a:xfrm>
            <a:off x="341059" y="450878"/>
            <a:ext cx="9767888" cy="433388"/>
          </a:xfrm>
          <a:prstGeom prst="rect">
            <a:avLst/>
          </a:prstGeom>
        </p:spPr>
        <p:txBody>
          <a:bodyPr vert="horz"/>
          <a:lstStyle>
            <a:lvl1pPr marL="0" indent="0" algn="l" defTabSz="579011" rtl="0" eaLnBrk="1" latinLnBrk="0" hangingPunct="1">
              <a:spcBef>
                <a:spcPct val="20000"/>
              </a:spcBef>
              <a:buFontTx/>
              <a:buNone/>
              <a:defRPr sz="2400" b="1" kern="1200">
                <a:solidFill>
                  <a:schemeClr val="accent6">
                    <a:lumMod val="75000"/>
                  </a:schemeClr>
                </a:solidFill>
                <a:latin typeface="+mn-lt"/>
                <a:ea typeface="+mn-ea"/>
                <a:cs typeface="+mn-cs"/>
              </a:defRPr>
            </a:lvl1pPr>
            <a:lvl2pPr marL="940893" indent="-361882" algn="l" defTabSz="579011" rtl="0" eaLnBrk="1" latinLnBrk="0" hangingPunct="1">
              <a:spcBef>
                <a:spcPct val="20000"/>
              </a:spcBef>
              <a:buFont typeface="Arial"/>
              <a:buChar char="–"/>
              <a:defRPr sz="3500" kern="1200">
                <a:solidFill>
                  <a:schemeClr val="tx1"/>
                </a:solidFill>
                <a:latin typeface="+mn-lt"/>
                <a:ea typeface="+mn-ea"/>
                <a:cs typeface="+mn-cs"/>
              </a:defRPr>
            </a:lvl2pPr>
            <a:lvl3pPr marL="1447528" indent="-289505" algn="l" defTabSz="579011" rtl="0" eaLnBrk="1" latinLnBrk="0" hangingPunct="1">
              <a:spcBef>
                <a:spcPct val="20000"/>
              </a:spcBef>
              <a:buFont typeface="Arial"/>
              <a:buChar char="•"/>
              <a:defRPr sz="3100" kern="1200">
                <a:solidFill>
                  <a:schemeClr val="tx1"/>
                </a:solidFill>
                <a:latin typeface="+mn-lt"/>
                <a:ea typeface="+mn-ea"/>
                <a:cs typeface="+mn-cs"/>
              </a:defRPr>
            </a:lvl3pPr>
            <a:lvl4pPr marL="2026539" indent="-289505" algn="l" defTabSz="579011" rtl="0" eaLnBrk="1" latinLnBrk="0" hangingPunct="1">
              <a:spcBef>
                <a:spcPct val="20000"/>
              </a:spcBef>
              <a:buFont typeface="Arial"/>
              <a:buChar char="–"/>
              <a:defRPr sz="2500" kern="1200">
                <a:solidFill>
                  <a:schemeClr val="tx1"/>
                </a:solidFill>
                <a:latin typeface="+mn-lt"/>
                <a:ea typeface="+mn-ea"/>
                <a:cs typeface="+mn-cs"/>
              </a:defRPr>
            </a:lvl4pPr>
            <a:lvl5pPr marL="2605549" indent="-289505" algn="l" defTabSz="579011" rtl="0" eaLnBrk="1" latinLnBrk="0" hangingPunct="1">
              <a:spcBef>
                <a:spcPct val="20000"/>
              </a:spcBef>
              <a:buFont typeface="Arial"/>
              <a:buChar char="»"/>
              <a:defRPr sz="2500" kern="1200">
                <a:solidFill>
                  <a:schemeClr val="tx1"/>
                </a:solidFill>
                <a:latin typeface="+mn-lt"/>
                <a:ea typeface="+mn-ea"/>
                <a:cs typeface="+mn-cs"/>
              </a:defRPr>
            </a:lvl5pPr>
            <a:lvl6pPr marL="3184560" indent="-289505" algn="l" defTabSz="579011" rtl="0" eaLnBrk="1" latinLnBrk="0" hangingPunct="1">
              <a:spcBef>
                <a:spcPct val="20000"/>
              </a:spcBef>
              <a:buFont typeface="Arial"/>
              <a:buChar char="•"/>
              <a:defRPr sz="2500" kern="1200">
                <a:solidFill>
                  <a:schemeClr val="tx1"/>
                </a:solidFill>
                <a:latin typeface="+mn-lt"/>
                <a:ea typeface="+mn-ea"/>
                <a:cs typeface="+mn-cs"/>
              </a:defRPr>
            </a:lvl6pPr>
            <a:lvl7pPr marL="3763572" indent="-289505" algn="l" defTabSz="579011" rtl="0" eaLnBrk="1" latinLnBrk="0" hangingPunct="1">
              <a:spcBef>
                <a:spcPct val="20000"/>
              </a:spcBef>
              <a:buFont typeface="Arial"/>
              <a:buChar char="•"/>
              <a:defRPr sz="2500" kern="1200">
                <a:solidFill>
                  <a:schemeClr val="tx1"/>
                </a:solidFill>
                <a:latin typeface="+mn-lt"/>
                <a:ea typeface="+mn-ea"/>
                <a:cs typeface="+mn-cs"/>
              </a:defRPr>
            </a:lvl7pPr>
            <a:lvl8pPr marL="4342583" indent="-289505" algn="l" defTabSz="579011" rtl="0" eaLnBrk="1" latinLnBrk="0" hangingPunct="1">
              <a:spcBef>
                <a:spcPct val="20000"/>
              </a:spcBef>
              <a:buFont typeface="Arial"/>
              <a:buChar char="•"/>
              <a:defRPr sz="2500" kern="1200">
                <a:solidFill>
                  <a:schemeClr val="tx1"/>
                </a:solidFill>
                <a:latin typeface="+mn-lt"/>
                <a:ea typeface="+mn-ea"/>
                <a:cs typeface="+mn-cs"/>
              </a:defRPr>
            </a:lvl8pPr>
            <a:lvl9pPr marL="4921593" indent="-289505" algn="l" defTabSz="579011" rtl="0" eaLnBrk="1" latinLnBrk="0" hangingPunct="1">
              <a:spcBef>
                <a:spcPct val="20000"/>
              </a:spcBef>
              <a:buFont typeface="Arial"/>
              <a:buChar char="•"/>
              <a:defRPr sz="2500" kern="1200">
                <a:solidFill>
                  <a:schemeClr val="tx1"/>
                </a:solidFill>
                <a:latin typeface="+mn-lt"/>
                <a:ea typeface="+mn-ea"/>
                <a:cs typeface="+mn-cs"/>
              </a:defRPr>
            </a:lvl9pPr>
          </a:lstStyle>
          <a:p>
            <a:pPr marL="0" marR="0" lvl="0" indent="0" algn="l" defTabSz="579011"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smtClean="0">
                <a:ln>
                  <a:noFill/>
                </a:ln>
                <a:solidFill>
                  <a:srgbClr val="F79646">
                    <a:lumMod val="75000"/>
                  </a:srgbClr>
                </a:solidFill>
                <a:effectLst/>
                <a:uLnTx/>
                <a:uFillTx/>
                <a:latin typeface="Arial"/>
                <a:ea typeface="+mn-ea"/>
                <a:cs typeface="+mn-cs"/>
              </a:rPr>
              <a:t>General Risks Associated with Blockchain</a:t>
            </a:r>
            <a:endParaRPr kumimoji="0" lang="en-US" sz="2400" b="1"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Tree>
    <p:extLst>
      <p:ext uri="{BB962C8B-B14F-4D97-AF65-F5344CB8AC3E}">
        <p14:creationId xmlns:p14="http://schemas.microsoft.com/office/powerpoint/2010/main" val="2957863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steps for Auditors</a:t>
            </a:r>
            <a:endParaRPr lang="en-US" dirty="0"/>
          </a:p>
        </p:txBody>
      </p:sp>
    </p:spTree>
    <p:extLst>
      <p:ext uri="{BB962C8B-B14F-4D97-AF65-F5344CB8AC3E}">
        <p14:creationId xmlns:p14="http://schemas.microsoft.com/office/powerpoint/2010/main" val="913054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root@kali</a:t>
            </a:r>
            <a:r>
              <a:rPr lang="en-US" dirty="0" smtClean="0"/>
              <a:t>:~#</a:t>
            </a:r>
            <a:r>
              <a:rPr lang="en-US" dirty="0" err="1" smtClean="0"/>
              <a:t>whoami</a:t>
            </a:r>
            <a:endParaRPr lang="en-US" dirty="0"/>
          </a:p>
        </p:txBody>
      </p:sp>
      <p:sp>
        <p:nvSpPr>
          <p:cNvPr id="3" name="Text Placeholder 2"/>
          <p:cNvSpPr>
            <a:spLocks noGrp="1"/>
          </p:cNvSpPr>
          <p:nvPr>
            <p:ph type="body" sz="quarter" idx="10"/>
          </p:nvPr>
        </p:nvSpPr>
        <p:spPr>
          <a:xfrm>
            <a:off x="947738" y="960537"/>
            <a:ext cx="8001000" cy="5127045"/>
          </a:xfrm>
        </p:spPr>
        <p:txBody>
          <a:bodyPr/>
          <a:lstStyle/>
          <a:p>
            <a:r>
              <a:rPr lang="en-US" sz="1600" dirty="0" smtClean="0"/>
              <a:t>12 </a:t>
            </a:r>
            <a:r>
              <a:rPr lang="en-US" sz="1600" dirty="0"/>
              <a:t>year security professional</a:t>
            </a:r>
          </a:p>
          <a:p>
            <a:r>
              <a:rPr lang="en-US" sz="1600" dirty="0"/>
              <a:t>8</a:t>
            </a:r>
            <a:r>
              <a:rPr lang="en-US" sz="1600" dirty="0" smtClean="0"/>
              <a:t> </a:t>
            </a:r>
            <a:r>
              <a:rPr lang="en-US" sz="1600" dirty="0"/>
              <a:t>years with Protiviti</a:t>
            </a:r>
          </a:p>
          <a:p>
            <a:r>
              <a:rPr lang="en-US" sz="1600" dirty="0"/>
              <a:t>@michaellyons201</a:t>
            </a:r>
          </a:p>
          <a:p>
            <a:r>
              <a:rPr lang="en-US" sz="1600" dirty="0"/>
              <a:t>CISSP, CISM, QSA, GCED, GSEC</a:t>
            </a:r>
          </a:p>
          <a:p>
            <a:r>
              <a:rPr lang="en-US" sz="1600" dirty="0"/>
              <a:t>Proficiencies</a:t>
            </a:r>
          </a:p>
          <a:p>
            <a:pPr lvl="1"/>
            <a:r>
              <a:rPr lang="en-US" sz="1600" dirty="0"/>
              <a:t>Network Design </a:t>
            </a:r>
            <a:endParaRPr lang="en-US" sz="1600" dirty="0" smtClean="0"/>
          </a:p>
          <a:p>
            <a:pPr lvl="1"/>
            <a:r>
              <a:rPr lang="en-US" sz="1600" dirty="0" smtClean="0"/>
              <a:t>Vulnerability </a:t>
            </a:r>
            <a:r>
              <a:rPr lang="en-US" sz="1600" dirty="0"/>
              <a:t>Management</a:t>
            </a:r>
          </a:p>
          <a:p>
            <a:pPr lvl="1"/>
            <a:r>
              <a:rPr lang="en-US" sz="1600" dirty="0"/>
              <a:t>PCI Compliance</a:t>
            </a:r>
          </a:p>
          <a:p>
            <a:pPr lvl="1"/>
            <a:r>
              <a:rPr lang="en-US" sz="1600" dirty="0"/>
              <a:t>System Hardening</a:t>
            </a:r>
          </a:p>
          <a:p>
            <a:pPr lvl="1"/>
            <a:r>
              <a:rPr lang="en-US" sz="1600" dirty="0"/>
              <a:t>SOC/SIEM Implementation</a:t>
            </a:r>
          </a:p>
          <a:p>
            <a:r>
              <a:rPr lang="en-US" sz="1600" dirty="0"/>
              <a:t>100lb dog named Houdini</a:t>
            </a:r>
          </a:p>
          <a:p>
            <a:r>
              <a:rPr lang="en-US" sz="1600" dirty="0"/>
              <a:t>Former Ski Instructor</a:t>
            </a:r>
          </a:p>
          <a:p>
            <a:r>
              <a:rPr lang="en-US" sz="1600" dirty="0"/>
              <a:t>National Parks Annual Pass </a:t>
            </a:r>
            <a:r>
              <a:rPr lang="en-US" sz="1600" dirty="0"/>
              <a:t>H</a:t>
            </a:r>
            <a:r>
              <a:rPr lang="en-US" sz="1600" dirty="0"/>
              <a:t>older</a:t>
            </a:r>
          </a:p>
          <a:p>
            <a:r>
              <a:rPr lang="en-US" sz="1600" dirty="0"/>
              <a:t>R2D2 Builder</a:t>
            </a:r>
          </a:p>
        </p:txBody>
      </p:sp>
      <p:sp>
        <p:nvSpPr>
          <p:cNvPr id="4" name="Slide Number Placeholder 3"/>
          <p:cNvSpPr>
            <a:spLocks noGrp="1"/>
          </p:cNvSpPr>
          <p:nvPr>
            <p:ph type="sldNum" sz="quarter" idx="4"/>
          </p:nvPr>
        </p:nvSpPr>
        <p:spPr/>
        <p:txBody>
          <a:bodyPr/>
          <a:lstStyle/>
          <a:p>
            <a:fld id="{1C026648-BCB3-47E3-8128-611D1202DC8A}" type="slidenum">
              <a:rPr lang="en-US" smtClean="0"/>
              <a:pPr/>
              <a:t>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71191" y="3040456"/>
            <a:ext cx="3636816" cy="27276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926" y="960536"/>
            <a:ext cx="1865792" cy="27467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320" y="359619"/>
            <a:ext cx="1579418" cy="197427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3055" y="1677343"/>
            <a:ext cx="374168" cy="374168"/>
          </a:xfrm>
          <a:prstGeom prst="rect">
            <a:avLst/>
          </a:prstGeom>
        </p:spPr>
      </p:pic>
    </p:spTree>
    <p:extLst>
      <p:ext uri="{BB962C8B-B14F-4D97-AF65-F5344CB8AC3E}">
        <p14:creationId xmlns:p14="http://schemas.microsoft.com/office/powerpoint/2010/main" val="3026779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08031"/>
                </a:solidFill>
              </a:rPr>
              <a:t>Is Internal Audit Ready for </a:t>
            </a:r>
            <a:r>
              <a:rPr lang="en-US" dirty="0" err="1">
                <a:solidFill>
                  <a:srgbClr val="F08031"/>
                </a:solidFill>
              </a:rPr>
              <a:t>Blockchain</a:t>
            </a:r>
            <a:r>
              <a:rPr lang="en-US" dirty="0">
                <a:solidFill>
                  <a:srgbClr val="F08031"/>
                </a:solidFill>
              </a:rPr>
              <a:t>?</a:t>
            </a:r>
            <a:br>
              <a:rPr lang="en-US" dirty="0">
                <a:solidFill>
                  <a:srgbClr val="F08031"/>
                </a:solidFill>
              </a:rPr>
            </a:br>
            <a:endParaRPr lang="en-US" dirty="0"/>
          </a:p>
        </p:txBody>
      </p:sp>
      <p:sp>
        <p:nvSpPr>
          <p:cNvPr id="4" name="Slide Number Placeholder 3"/>
          <p:cNvSpPr>
            <a:spLocks noGrp="1"/>
          </p:cNvSpPr>
          <p:nvPr>
            <p:ph type="sldNum" sz="quarter" idx="4"/>
          </p:nvPr>
        </p:nvSpPr>
        <p:spPr/>
        <p:txBody>
          <a:bodyPr/>
          <a:lstStyle/>
          <a:p>
            <a:fld id="{1C026648-BCB3-47E3-8128-611D1202DC8A}" type="slidenum">
              <a:rPr lang="en-US" smtClean="0"/>
              <a:pPr/>
              <a:t>20</a:t>
            </a:fld>
            <a:endParaRPr lang="en-US"/>
          </a:p>
        </p:txBody>
      </p:sp>
      <p:sp>
        <p:nvSpPr>
          <p:cNvPr id="5" name="Rectangle 4">
            <a:extLst>
              <a:ext uri="{FF2B5EF4-FFF2-40B4-BE49-F238E27FC236}">
                <a16:creationId xmlns="" xmlns:a16="http://schemas.microsoft.com/office/drawing/2014/main" id="{4DA5FCA6-D007-4763-9185-4DD2C5699F1F}"/>
              </a:ext>
            </a:extLst>
          </p:cNvPr>
          <p:cNvSpPr/>
          <p:nvPr/>
        </p:nvSpPr>
        <p:spPr>
          <a:xfrm>
            <a:off x="277096" y="1120877"/>
            <a:ext cx="9361714" cy="4555755"/>
          </a:xfrm>
          <a:prstGeom prst="rect">
            <a:avLst/>
          </a:prstGeom>
          <a:solidFill>
            <a:schemeClr val="bg1">
              <a:lumMod val="75000"/>
            </a:schemeClr>
          </a:solidFill>
          <a:ln>
            <a:noFill/>
          </a:ln>
          <a:effectLst/>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53218" tIns="675249" rIns="82325" bIns="82325" numCol="1" spcCol="1270" anchor="t" anchorCtr="0">
            <a:noAutofit/>
          </a:bodyPr>
          <a:lstStyle>
            <a:defPPr>
              <a:defRPr lang="en-US"/>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defTabSz="656509">
              <a:lnSpc>
                <a:spcPct val="90000"/>
              </a:lnSpc>
              <a:spcAft>
                <a:spcPct val="35000"/>
              </a:spcAft>
            </a:pPr>
            <a:endParaRPr lang="en-US" sz="1108" dirty="0">
              <a:solidFill>
                <a:schemeClr val="bg1"/>
              </a:solidFill>
            </a:endParaRPr>
          </a:p>
        </p:txBody>
      </p:sp>
      <p:sp>
        <p:nvSpPr>
          <p:cNvPr id="6" name="Rectangle 5">
            <a:extLst>
              <a:ext uri="{FF2B5EF4-FFF2-40B4-BE49-F238E27FC236}">
                <a16:creationId xmlns="" xmlns:a16="http://schemas.microsoft.com/office/drawing/2014/main" id="{A20769CB-2B27-4719-86E7-7E708335C3D3}"/>
              </a:ext>
            </a:extLst>
          </p:cNvPr>
          <p:cNvSpPr/>
          <p:nvPr/>
        </p:nvSpPr>
        <p:spPr>
          <a:xfrm>
            <a:off x="692611" y="1445731"/>
            <a:ext cx="8530683" cy="3928170"/>
          </a:xfrm>
          <a:prstGeom prst="rect">
            <a:avLst/>
          </a:prstGeom>
          <a:solidFill>
            <a:schemeClr val="bg1">
              <a:lumMod val="95000"/>
            </a:schemeClr>
          </a:solidFill>
          <a:ln>
            <a:noFill/>
          </a:ln>
          <a:effectLst/>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53218" tIns="675249" rIns="82325" bIns="82325" numCol="1" spcCol="1270" anchor="t" anchorCtr="0">
            <a:noAutofit/>
          </a:bodyPr>
          <a:lstStyle>
            <a:defPPr>
              <a:defRPr lang="en-US"/>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defTabSz="656509">
              <a:lnSpc>
                <a:spcPct val="90000"/>
              </a:lnSpc>
              <a:spcAft>
                <a:spcPct val="35000"/>
              </a:spcAft>
            </a:pPr>
            <a:endParaRPr lang="en-US" sz="1108" dirty="0">
              <a:solidFill>
                <a:schemeClr val="bg1"/>
              </a:solidFill>
            </a:endParaRPr>
          </a:p>
        </p:txBody>
      </p:sp>
      <p:sp>
        <p:nvSpPr>
          <p:cNvPr id="7" name="Rectangle 6">
            <a:extLst>
              <a:ext uri="{FF2B5EF4-FFF2-40B4-BE49-F238E27FC236}">
                <a16:creationId xmlns="" xmlns:a16="http://schemas.microsoft.com/office/drawing/2014/main" id="{CFD97E81-06CB-4D3B-B39C-AADDC2691836}"/>
              </a:ext>
            </a:extLst>
          </p:cNvPr>
          <p:cNvSpPr/>
          <p:nvPr/>
        </p:nvSpPr>
        <p:spPr>
          <a:xfrm>
            <a:off x="1205567" y="1824766"/>
            <a:ext cx="7504770" cy="317009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Aft>
                <a:spcPts val="1200"/>
              </a:spcAft>
            </a:pPr>
            <a:r>
              <a:rPr lang="en-US" sz="2000" dirty="0" err="1" smtClean="0">
                <a:solidFill>
                  <a:srgbClr val="4A4A49"/>
                </a:solidFill>
              </a:rPr>
              <a:t>Blockchain</a:t>
            </a:r>
            <a:r>
              <a:rPr lang="en-US" sz="2000" dirty="0" smtClean="0">
                <a:solidFill>
                  <a:srgbClr val="4A4A49"/>
                </a:solidFill>
              </a:rPr>
              <a:t> technology offers the promise of a safe, transparent, rapid and affordable digital solution to many industry challenges. </a:t>
            </a:r>
          </a:p>
          <a:p>
            <a:pPr>
              <a:spcAft>
                <a:spcPts val="1200"/>
              </a:spcAft>
            </a:pPr>
            <a:r>
              <a:rPr lang="en-US" sz="2000" dirty="0" smtClean="0">
                <a:solidFill>
                  <a:srgbClr val="4A4A49"/>
                </a:solidFill>
              </a:rPr>
              <a:t>However, this same technology also poses challenges and opportunities to internal auditors wishing to provide maximum value to their organizations. </a:t>
            </a:r>
          </a:p>
          <a:p>
            <a:pPr>
              <a:spcAft>
                <a:spcPts val="1200"/>
              </a:spcAft>
            </a:pPr>
            <a:r>
              <a:rPr lang="en-US" sz="2000" dirty="0" smtClean="0">
                <a:solidFill>
                  <a:srgbClr val="4A4A49"/>
                </a:solidFill>
              </a:rPr>
              <a:t>In order to rise to the challenges and capitalize on the opportunities, internal audit departments must be able to place auditors – </a:t>
            </a:r>
            <a:r>
              <a:rPr lang="en-US" sz="2000" b="1" dirty="0" smtClean="0">
                <a:solidFill>
                  <a:srgbClr val="4A4A49"/>
                </a:solidFill>
              </a:rPr>
              <a:t>well trained </a:t>
            </a:r>
            <a:r>
              <a:rPr lang="en-US" sz="2000" dirty="0" smtClean="0">
                <a:solidFill>
                  <a:srgbClr val="4A4A49"/>
                </a:solidFill>
              </a:rPr>
              <a:t>on both </a:t>
            </a:r>
            <a:r>
              <a:rPr lang="en-US" sz="2000" dirty="0" err="1" smtClean="0">
                <a:solidFill>
                  <a:srgbClr val="4A4A49"/>
                </a:solidFill>
              </a:rPr>
              <a:t>blockchain</a:t>
            </a:r>
            <a:r>
              <a:rPr lang="en-US" sz="2000" dirty="0" smtClean="0">
                <a:solidFill>
                  <a:srgbClr val="4A4A49"/>
                </a:solidFill>
              </a:rPr>
              <a:t> technology and on all </a:t>
            </a:r>
            <a:r>
              <a:rPr lang="en-US" sz="2000" dirty="0" err="1" smtClean="0">
                <a:solidFill>
                  <a:srgbClr val="4A4A49"/>
                </a:solidFill>
              </a:rPr>
              <a:t>blockchain</a:t>
            </a:r>
            <a:r>
              <a:rPr lang="en-US" sz="2000" dirty="0" smtClean="0">
                <a:solidFill>
                  <a:srgbClr val="4A4A49"/>
                </a:solidFill>
              </a:rPr>
              <a:t> projects </a:t>
            </a:r>
            <a:r>
              <a:rPr lang="en-US" sz="2000" b="1" dirty="0" smtClean="0">
                <a:solidFill>
                  <a:srgbClr val="4A4A49"/>
                </a:solidFill>
              </a:rPr>
              <a:t>right from their inception</a:t>
            </a:r>
            <a:r>
              <a:rPr lang="en-US" sz="2000" dirty="0" smtClean="0">
                <a:solidFill>
                  <a:srgbClr val="4A4A49"/>
                </a:solidFill>
              </a:rPr>
              <a:t>.</a:t>
            </a:r>
            <a:endParaRPr lang="en-US" sz="2000" dirty="0">
              <a:solidFill>
                <a:srgbClr val="4A4A49"/>
              </a:solidFill>
            </a:endParaRPr>
          </a:p>
        </p:txBody>
      </p:sp>
    </p:spTree>
    <p:extLst>
      <p:ext uri="{BB962C8B-B14F-4D97-AF65-F5344CB8AC3E}">
        <p14:creationId xmlns:p14="http://schemas.microsoft.com/office/powerpoint/2010/main" val="1802567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C026648-BCB3-47E3-8128-611D1202DC8A}" type="slidenum">
              <a:rPr lang="en-US" smtClean="0"/>
              <a:pPr/>
              <a:t>21</a:t>
            </a:fld>
            <a:endParaRPr lang="en-US"/>
          </a:p>
        </p:txBody>
      </p:sp>
      <p:sp>
        <p:nvSpPr>
          <p:cNvPr id="5" name="Text Placeholder 29">
            <a:extLst>
              <a:ext uri="{FF2B5EF4-FFF2-40B4-BE49-F238E27FC236}">
                <a16:creationId xmlns="" xmlns:a16="http://schemas.microsoft.com/office/drawing/2014/main" id="{20754429-29FB-4370-976C-EC670BC6E6F3}"/>
              </a:ext>
            </a:extLst>
          </p:cNvPr>
          <p:cNvSpPr>
            <a:spLocks noGrp="1"/>
          </p:cNvSpPr>
          <p:nvPr>
            <p:ph type="title"/>
          </p:nvPr>
        </p:nvSpPr>
        <p:spPr/>
        <p:txBody>
          <a:bodyPr/>
          <a:lstStyle/>
          <a:p>
            <a:r>
              <a:rPr lang="en-US" dirty="0">
                <a:solidFill>
                  <a:srgbClr val="F08031"/>
                </a:solidFill>
              </a:rPr>
              <a:t>Blockchain: A Game Changer for Audit Processes</a:t>
            </a:r>
            <a:endParaRPr lang="en-GB" dirty="0">
              <a:solidFill>
                <a:srgbClr val="F08031"/>
              </a:solidFill>
            </a:endParaRPr>
          </a:p>
        </p:txBody>
      </p:sp>
      <p:grpSp>
        <p:nvGrpSpPr>
          <p:cNvPr id="36" name="Group 35">
            <a:extLst>
              <a:ext uri="{FF2B5EF4-FFF2-40B4-BE49-F238E27FC236}">
                <a16:creationId xmlns="" xmlns:a16="http://schemas.microsoft.com/office/drawing/2014/main" id="{250F7405-5FC2-4BA4-9230-AAFDC82AA726}"/>
              </a:ext>
            </a:extLst>
          </p:cNvPr>
          <p:cNvGrpSpPr/>
          <p:nvPr/>
        </p:nvGrpSpPr>
        <p:grpSpPr>
          <a:xfrm>
            <a:off x="373269" y="1143000"/>
            <a:ext cx="8705584" cy="4824089"/>
            <a:chOff x="423668" y="1402202"/>
            <a:chExt cx="11206131" cy="4824089"/>
          </a:xfrm>
        </p:grpSpPr>
        <p:cxnSp>
          <p:nvCxnSpPr>
            <p:cNvPr id="37" name="Straight Connector 36">
              <a:extLst>
                <a:ext uri="{FF2B5EF4-FFF2-40B4-BE49-F238E27FC236}">
                  <a16:creationId xmlns="" xmlns:a16="http://schemas.microsoft.com/office/drawing/2014/main" id="{2D299B9B-9947-4E11-8336-33EF4D8D47FC}"/>
                </a:ext>
              </a:extLst>
            </p:cNvPr>
            <p:cNvCxnSpPr>
              <a:cxnSpLocks/>
            </p:cNvCxnSpPr>
            <p:nvPr/>
          </p:nvCxnSpPr>
          <p:spPr>
            <a:xfrm>
              <a:off x="1272537" y="3627850"/>
              <a:ext cx="10357262" cy="0"/>
            </a:xfrm>
            <a:prstGeom prst="line">
              <a:avLst/>
            </a:prstGeom>
            <a:noFill/>
            <a:ln w="19050" cap="flat" cmpd="sng" algn="ctr">
              <a:solidFill>
                <a:srgbClr val="F08031"/>
              </a:solidFill>
              <a:prstDash val="solid"/>
            </a:ln>
            <a:effectLst/>
          </p:spPr>
        </p:cxnSp>
        <p:sp>
          <p:nvSpPr>
            <p:cNvPr id="38" name="Rectangle 37">
              <a:extLst>
                <a:ext uri="{FF2B5EF4-FFF2-40B4-BE49-F238E27FC236}">
                  <a16:creationId xmlns="" xmlns:a16="http://schemas.microsoft.com/office/drawing/2014/main" id="{C99CB5B7-33AD-491B-BADD-47C0B6054CB9}"/>
                </a:ext>
              </a:extLst>
            </p:cNvPr>
            <p:cNvSpPr/>
            <p:nvPr/>
          </p:nvSpPr>
          <p:spPr>
            <a:xfrm>
              <a:off x="1435596" y="3331469"/>
              <a:ext cx="4572000" cy="307777"/>
            </a:xfrm>
            <a:prstGeom prst="rect">
              <a:avLst/>
            </a:prstGeom>
          </p:spPr>
          <p:txBody>
            <a:bodyPr>
              <a:spAutoFit/>
            </a:bodyPr>
            <a:lstStyle/>
            <a:p>
              <a:pPr marL="0" marR="0" lvl="0" indent="0" defTabSz="57901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A49"/>
                  </a:solidFill>
                  <a:effectLst/>
                  <a:uLnTx/>
                  <a:uFillTx/>
                  <a:ea typeface="ＭＳ Ｐゴシック" pitchFamily="-65" charset="-128"/>
                </a:rPr>
                <a:t>Updated Knowledge and Skills</a:t>
              </a:r>
            </a:p>
          </p:txBody>
        </p:sp>
        <p:sp>
          <p:nvSpPr>
            <p:cNvPr id="39" name="Rectangle 38">
              <a:extLst>
                <a:ext uri="{FF2B5EF4-FFF2-40B4-BE49-F238E27FC236}">
                  <a16:creationId xmlns="" xmlns:a16="http://schemas.microsoft.com/office/drawing/2014/main" id="{31E80698-2794-4F96-AF0E-F6A02DB7614D}"/>
                </a:ext>
              </a:extLst>
            </p:cNvPr>
            <p:cNvSpPr/>
            <p:nvPr/>
          </p:nvSpPr>
          <p:spPr>
            <a:xfrm>
              <a:off x="1435595" y="3647414"/>
              <a:ext cx="10194204" cy="1092607"/>
            </a:xfrm>
            <a:prstGeom prst="rect">
              <a:avLst/>
            </a:prstGeom>
          </p:spPr>
          <p:txBody>
            <a:bodyPr wrap="square">
              <a:spAutoFit/>
            </a:bodyPr>
            <a:lstStyle/>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Internal auditors must possess </a:t>
              </a:r>
              <a:r>
                <a:rPr kumimoji="0" lang="en-US" sz="1200" b="1" i="0" u="none" strike="noStrike" kern="0" cap="none" spc="0" normalizeH="0" baseline="0" noProof="0" dirty="0" smtClean="0">
                  <a:ln>
                    <a:noFill/>
                  </a:ln>
                  <a:solidFill>
                    <a:srgbClr val="4A4A49"/>
                  </a:solidFill>
                  <a:effectLst/>
                  <a:uLnTx/>
                  <a:uFillTx/>
                </a:rPr>
                <a:t>the</a:t>
              </a:r>
              <a:r>
                <a:rPr kumimoji="0" lang="en-US" sz="1200" b="0" i="0" u="none" strike="noStrike" kern="0" cap="none" spc="0" normalizeH="0" baseline="0" noProof="0" dirty="0" smtClean="0">
                  <a:ln>
                    <a:noFill/>
                  </a:ln>
                  <a:solidFill>
                    <a:srgbClr val="4A4A49"/>
                  </a:solidFill>
                  <a:effectLst/>
                  <a:uLnTx/>
                  <a:uFillTx/>
                </a:rPr>
                <a:t> </a:t>
              </a:r>
              <a:r>
                <a:rPr kumimoji="0" lang="en-US" sz="1200" b="1" i="0" u="none" strike="noStrike" kern="0" cap="none" spc="0" normalizeH="0" baseline="0" noProof="0" dirty="0" smtClean="0">
                  <a:ln>
                    <a:noFill/>
                  </a:ln>
                  <a:solidFill>
                    <a:srgbClr val="4A4A49"/>
                  </a:solidFill>
                  <a:effectLst/>
                  <a:uLnTx/>
                  <a:uFillTx/>
                </a:rPr>
                <a:t>knowledge, skills, and other competencies</a:t>
              </a:r>
              <a:r>
                <a:rPr kumimoji="0" lang="en-US" sz="1200" b="0" i="0" u="none" strike="noStrike" kern="0" cap="none" spc="0" normalizeH="0" baseline="0" noProof="0" dirty="0" smtClean="0">
                  <a:ln>
                    <a:noFill/>
                  </a:ln>
                  <a:solidFill>
                    <a:srgbClr val="4A4A49"/>
                  </a:solidFill>
                  <a:effectLst/>
                  <a:uLnTx/>
                  <a:uFillTx/>
                </a:rPr>
                <a:t> needed to perform their individual duties. </a:t>
              </a:r>
            </a:p>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Before adopting blockchain, </a:t>
              </a:r>
              <a:r>
                <a:rPr kumimoji="0" lang="en-US" sz="1200" b="1" i="0" u="none" strike="noStrike" kern="0" cap="none" spc="0" normalizeH="0" baseline="0" noProof="0" dirty="0" smtClean="0">
                  <a:ln>
                    <a:noFill/>
                  </a:ln>
                  <a:solidFill>
                    <a:srgbClr val="4A4A49"/>
                  </a:solidFill>
                  <a:effectLst/>
                  <a:uLnTx/>
                  <a:uFillTx/>
                </a:rPr>
                <a:t>training</a:t>
              </a:r>
              <a:r>
                <a:rPr kumimoji="0" lang="en-US" sz="1200" b="0" i="0" u="none" strike="noStrike" kern="0" cap="none" spc="0" normalizeH="0" baseline="0" noProof="0" dirty="0" smtClean="0">
                  <a:ln>
                    <a:noFill/>
                  </a:ln>
                  <a:solidFill>
                    <a:srgbClr val="4A4A49"/>
                  </a:solidFill>
                  <a:effectLst/>
                  <a:uLnTx/>
                  <a:uFillTx/>
                </a:rPr>
                <a:t> people on blockchain is a necessity.</a:t>
              </a:r>
            </a:p>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In order to effectively deal with blockchain-based applications, the focus must be on </a:t>
              </a:r>
              <a:r>
                <a:rPr kumimoji="0" lang="en-US" sz="1200" b="1" i="0" u="none" strike="noStrike" kern="0" cap="none" spc="0" normalizeH="0" baseline="0" noProof="0" dirty="0" smtClean="0">
                  <a:ln>
                    <a:noFill/>
                  </a:ln>
                  <a:solidFill>
                    <a:srgbClr val="4A4A49"/>
                  </a:solidFill>
                  <a:effectLst/>
                  <a:uLnTx/>
                  <a:uFillTx/>
                </a:rPr>
                <a:t>understanding the basics of the technology </a:t>
              </a:r>
              <a:r>
                <a:rPr kumimoji="0" lang="en-US" sz="1200" b="0" i="0" u="none" strike="noStrike" kern="0" cap="none" spc="0" normalizeH="0" baseline="0" noProof="0" dirty="0" smtClean="0">
                  <a:ln>
                    <a:noFill/>
                  </a:ln>
                  <a:solidFill>
                    <a:srgbClr val="4A4A49"/>
                  </a:solidFill>
                  <a:effectLst/>
                  <a:uLnTx/>
                  <a:uFillTx/>
                </a:rPr>
                <a:t>and, in particular, the evolving area of governance.</a:t>
              </a:r>
            </a:p>
          </p:txBody>
        </p:sp>
        <p:cxnSp>
          <p:nvCxnSpPr>
            <p:cNvPr id="40" name="Straight Connector 39">
              <a:extLst>
                <a:ext uri="{FF2B5EF4-FFF2-40B4-BE49-F238E27FC236}">
                  <a16:creationId xmlns="" xmlns:a16="http://schemas.microsoft.com/office/drawing/2014/main" id="{F1D4E898-FD17-4811-9301-51D05739A0DA}"/>
                </a:ext>
              </a:extLst>
            </p:cNvPr>
            <p:cNvCxnSpPr>
              <a:cxnSpLocks/>
            </p:cNvCxnSpPr>
            <p:nvPr/>
          </p:nvCxnSpPr>
          <p:spPr>
            <a:xfrm>
              <a:off x="1310263" y="1684764"/>
              <a:ext cx="10319536" cy="0"/>
            </a:xfrm>
            <a:prstGeom prst="line">
              <a:avLst/>
            </a:prstGeom>
            <a:noFill/>
            <a:ln w="19050" cap="flat" cmpd="sng" algn="ctr">
              <a:solidFill>
                <a:srgbClr val="F08031"/>
              </a:solidFill>
              <a:prstDash val="solid"/>
            </a:ln>
            <a:effectLst/>
          </p:spPr>
        </p:cxnSp>
        <p:sp>
          <p:nvSpPr>
            <p:cNvPr id="41" name="Rectangle 40">
              <a:extLst>
                <a:ext uri="{FF2B5EF4-FFF2-40B4-BE49-F238E27FC236}">
                  <a16:creationId xmlns="" xmlns:a16="http://schemas.microsoft.com/office/drawing/2014/main" id="{322247D1-0ED3-4C9F-8747-B8E52A5A6084}"/>
                </a:ext>
              </a:extLst>
            </p:cNvPr>
            <p:cNvSpPr/>
            <p:nvPr/>
          </p:nvSpPr>
          <p:spPr>
            <a:xfrm>
              <a:off x="1435596" y="1402202"/>
              <a:ext cx="5311422" cy="307777"/>
            </a:xfrm>
            <a:prstGeom prst="rect">
              <a:avLst/>
            </a:prstGeom>
          </p:spPr>
          <p:txBody>
            <a:bodyPr wrap="square">
              <a:spAutoFit/>
            </a:bodyPr>
            <a:lstStyle/>
            <a:p>
              <a:pPr marL="0" marR="0" lvl="0" indent="0" defTabSz="57901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A49"/>
                  </a:solidFill>
                  <a:effectLst/>
                  <a:uLnTx/>
                  <a:uFillTx/>
                  <a:ea typeface="ＭＳ Ｐゴシック" pitchFamily="-65" charset="-128"/>
                </a:rPr>
                <a:t>Adapt to the New Environment</a:t>
              </a:r>
            </a:p>
          </p:txBody>
        </p:sp>
        <p:sp>
          <p:nvSpPr>
            <p:cNvPr id="42" name="Rectangle 41">
              <a:extLst>
                <a:ext uri="{FF2B5EF4-FFF2-40B4-BE49-F238E27FC236}">
                  <a16:creationId xmlns="" xmlns:a16="http://schemas.microsoft.com/office/drawing/2014/main" id="{928E76F8-38FE-434D-8768-CE8B92CB1F27}"/>
                </a:ext>
              </a:extLst>
            </p:cNvPr>
            <p:cNvSpPr/>
            <p:nvPr/>
          </p:nvSpPr>
          <p:spPr>
            <a:xfrm>
              <a:off x="1435595" y="1714572"/>
              <a:ext cx="10194203" cy="1500411"/>
            </a:xfrm>
            <a:prstGeom prst="rect">
              <a:avLst/>
            </a:prstGeom>
          </p:spPr>
          <p:txBody>
            <a:bodyPr wrap="square">
              <a:spAutoFit/>
            </a:bodyPr>
            <a:lstStyle/>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Internal auditors need to </a:t>
              </a:r>
              <a:r>
                <a:rPr kumimoji="0" lang="en-US" sz="1200" b="1" i="0" u="none" strike="noStrike" kern="0" cap="none" spc="0" normalizeH="0" baseline="0" noProof="0" dirty="0" smtClean="0">
                  <a:ln>
                    <a:noFill/>
                  </a:ln>
                  <a:solidFill>
                    <a:srgbClr val="4A4A49"/>
                  </a:solidFill>
                  <a:effectLst/>
                  <a:uLnTx/>
                  <a:uFillTx/>
                </a:rPr>
                <a:t>update themselves </a:t>
              </a:r>
              <a:r>
                <a:rPr kumimoji="0" lang="en-US" sz="1200" b="0" i="0" u="none" strike="noStrike" kern="0" cap="none" spc="0" normalizeH="0" baseline="0" noProof="0" dirty="0" smtClean="0">
                  <a:ln>
                    <a:noFill/>
                  </a:ln>
                  <a:solidFill>
                    <a:srgbClr val="4A4A49"/>
                  </a:solidFill>
                  <a:effectLst/>
                  <a:uLnTx/>
                  <a:uFillTx/>
                </a:rPr>
                <a:t>as the information will be in new formats.</a:t>
              </a:r>
            </a:p>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Internal auditors will need to understand that some work being routinely performed today will become </a:t>
              </a:r>
              <a:r>
                <a:rPr kumimoji="0" lang="en-US" sz="1200" b="1" i="0" u="none" strike="noStrike" kern="0" cap="none" spc="0" normalizeH="0" baseline="0" noProof="0" dirty="0" smtClean="0">
                  <a:ln>
                    <a:noFill/>
                  </a:ln>
                  <a:solidFill>
                    <a:srgbClr val="4A4A49"/>
                  </a:solidFill>
                  <a:effectLst/>
                  <a:uLnTx/>
                  <a:uFillTx/>
                </a:rPr>
                <a:t>redundant</a:t>
              </a:r>
              <a:r>
                <a:rPr kumimoji="0" lang="en-US" sz="1200" b="0" i="0" u="none" strike="noStrike" kern="0" cap="none" spc="0" normalizeH="0" baseline="0" noProof="0" dirty="0" smtClean="0">
                  <a:ln>
                    <a:noFill/>
                  </a:ln>
                  <a:solidFill>
                    <a:srgbClr val="4A4A49"/>
                  </a:solidFill>
                  <a:effectLst/>
                  <a:uLnTx/>
                  <a:uFillTx/>
                </a:rPr>
                <a:t>.</a:t>
              </a:r>
            </a:p>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For example, with a shared ledger there will no longer be any requirement to reconcile differences between systems of record. Instead, there will be one version of the truth and all stakeholders will have access to it. </a:t>
              </a:r>
            </a:p>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There will be </a:t>
              </a:r>
              <a:r>
                <a:rPr kumimoji="0" lang="en-US" sz="1200" b="1" i="0" u="none" strike="noStrike" kern="0" cap="none" spc="0" normalizeH="0" baseline="0" noProof="0" dirty="0" smtClean="0">
                  <a:ln>
                    <a:noFill/>
                  </a:ln>
                  <a:solidFill>
                    <a:srgbClr val="4A4A49"/>
                  </a:solidFill>
                  <a:effectLst/>
                  <a:uLnTx/>
                  <a:uFillTx/>
                </a:rPr>
                <a:t>a new technical environment </a:t>
              </a:r>
              <a:r>
                <a:rPr kumimoji="0" lang="en-US" sz="1200" b="0" i="0" u="none" strike="noStrike" kern="0" cap="none" spc="0" normalizeH="0" baseline="0" noProof="0" dirty="0" smtClean="0">
                  <a:ln>
                    <a:noFill/>
                  </a:ln>
                  <a:solidFill>
                    <a:srgbClr val="4A4A49"/>
                  </a:solidFill>
                  <a:effectLst/>
                  <a:uLnTx/>
                  <a:uFillTx/>
                </a:rPr>
                <a:t>where critical information is created and stored and internal auditors must be able to access information contained in this environment.</a:t>
              </a:r>
            </a:p>
          </p:txBody>
        </p:sp>
        <p:cxnSp>
          <p:nvCxnSpPr>
            <p:cNvPr id="43" name="Straight Connector 42">
              <a:extLst>
                <a:ext uri="{FF2B5EF4-FFF2-40B4-BE49-F238E27FC236}">
                  <a16:creationId xmlns="" xmlns:a16="http://schemas.microsoft.com/office/drawing/2014/main" id="{019F9B70-ED80-4446-B0D4-61455D730357}"/>
                </a:ext>
              </a:extLst>
            </p:cNvPr>
            <p:cNvCxnSpPr>
              <a:cxnSpLocks/>
            </p:cNvCxnSpPr>
            <p:nvPr/>
          </p:nvCxnSpPr>
          <p:spPr>
            <a:xfrm>
              <a:off x="1310263" y="5150467"/>
              <a:ext cx="10319536" cy="0"/>
            </a:xfrm>
            <a:prstGeom prst="line">
              <a:avLst/>
            </a:prstGeom>
            <a:noFill/>
            <a:ln w="19050" cap="flat" cmpd="sng" algn="ctr">
              <a:solidFill>
                <a:srgbClr val="F08031"/>
              </a:solidFill>
              <a:prstDash val="solid"/>
            </a:ln>
            <a:effectLst/>
          </p:spPr>
        </p:cxnSp>
        <p:sp>
          <p:nvSpPr>
            <p:cNvPr id="44" name="Rectangle 43">
              <a:extLst>
                <a:ext uri="{FF2B5EF4-FFF2-40B4-BE49-F238E27FC236}">
                  <a16:creationId xmlns="" xmlns:a16="http://schemas.microsoft.com/office/drawing/2014/main" id="{8BFF3F6E-EC54-410A-AC1D-83E1F1219EFE}"/>
                </a:ext>
              </a:extLst>
            </p:cNvPr>
            <p:cNvSpPr/>
            <p:nvPr/>
          </p:nvSpPr>
          <p:spPr>
            <a:xfrm>
              <a:off x="1435596" y="4856508"/>
              <a:ext cx="4572000" cy="307777"/>
            </a:xfrm>
            <a:prstGeom prst="rect">
              <a:avLst/>
            </a:prstGeom>
          </p:spPr>
          <p:txBody>
            <a:bodyPr>
              <a:spAutoFit/>
            </a:bodyPr>
            <a:lstStyle/>
            <a:p>
              <a:pPr marL="0" marR="0" lvl="0" indent="0" defTabSz="57901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A49"/>
                  </a:solidFill>
                  <a:effectLst/>
                  <a:uLnTx/>
                  <a:uFillTx/>
                  <a:ea typeface="ＭＳ Ｐゴシック" pitchFamily="-65" charset="-128"/>
                </a:rPr>
                <a:t>Early Involvement </a:t>
              </a:r>
            </a:p>
          </p:txBody>
        </p:sp>
        <p:sp>
          <p:nvSpPr>
            <p:cNvPr id="45" name="Rectangle 44">
              <a:extLst>
                <a:ext uri="{FF2B5EF4-FFF2-40B4-BE49-F238E27FC236}">
                  <a16:creationId xmlns="" xmlns:a16="http://schemas.microsoft.com/office/drawing/2014/main" id="{60A4DD86-ECE7-480F-BDA8-F61FF857C394}"/>
                </a:ext>
              </a:extLst>
            </p:cNvPr>
            <p:cNvSpPr/>
            <p:nvPr/>
          </p:nvSpPr>
          <p:spPr>
            <a:xfrm>
              <a:off x="1435595" y="5172156"/>
              <a:ext cx="8455637" cy="1054135"/>
            </a:xfrm>
            <a:prstGeom prst="rect">
              <a:avLst/>
            </a:prstGeom>
          </p:spPr>
          <p:txBody>
            <a:bodyPr wrap="square">
              <a:spAutoFit/>
            </a:bodyPr>
            <a:lstStyle/>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Internal auditors need to get involved at the </a:t>
              </a:r>
              <a:r>
                <a:rPr kumimoji="0" lang="en-US" sz="1200" b="1" i="0" u="none" strike="noStrike" kern="0" cap="none" spc="0" normalizeH="0" baseline="0" noProof="0" dirty="0" smtClean="0">
                  <a:ln>
                    <a:noFill/>
                  </a:ln>
                  <a:solidFill>
                    <a:srgbClr val="4A4A49"/>
                  </a:solidFill>
                  <a:effectLst/>
                  <a:uLnTx/>
                  <a:uFillTx/>
                </a:rPr>
                <a:t>planning stage </a:t>
              </a:r>
              <a:r>
                <a:rPr kumimoji="0" lang="en-US" sz="1200" b="0" i="0" u="none" strike="noStrike" kern="0" cap="none" spc="0" normalizeH="0" baseline="0" noProof="0" dirty="0" smtClean="0">
                  <a:ln>
                    <a:noFill/>
                  </a:ln>
                  <a:solidFill>
                    <a:srgbClr val="4A4A49"/>
                  </a:solidFill>
                  <a:effectLst/>
                  <a:uLnTx/>
                  <a:uFillTx/>
                </a:rPr>
                <a:t>of blockchain-based applications.</a:t>
              </a:r>
            </a:p>
            <a:p>
              <a:pPr marL="201168" marR="0" lvl="0" indent="-201168" defTabSz="579011" eaLnBrk="1" fontAlgn="auto" latinLnBrk="0" hangingPunct="1">
                <a:lnSpc>
                  <a:spcPct val="100000"/>
                </a:lnSpc>
                <a:spcBef>
                  <a:spcPts val="0"/>
                </a:spcBef>
                <a:spcAft>
                  <a:spcPts val="300"/>
                </a:spcAft>
                <a:buClr>
                  <a:srgbClr val="3C3D3E"/>
                </a:buClr>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4A4A49"/>
                  </a:solidFill>
                  <a:effectLst/>
                  <a:uLnTx/>
                  <a:uFillTx/>
                </a:rPr>
                <a:t>All systems must have adequate governance, risk management, and controls, and it is much easier to build these in right from the start than to retrofit them after a problem has been identified.</a:t>
              </a:r>
            </a:p>
          </p:txBody>
        </p:sp>
        <p:grpSp>
          <p:nvGrpSpPr>
            <p:cNvPr id="46" name="Group 45">
              <a:extLst>
                <a:ext uri="{FF2B5EF4-FFF2-40B4-BE49-F238E27FC236}">
                  <a16:creationId xmlns="" xmlns:a16="http://schemas.microsoft.com/office/drawing/2014/main" id="{2DD7AB55-7431-481B-B10D-4D6000F619B1}"/>
                </a:ext>
              </a:extLst>
            </p:cNvPr>
            <p:cNvGrpSpPr/>
            <p:nvPr/>
          </p:nvGrpSpPr>
          <p:grpSpPr>
            <a:xfrm>
              <a:off x="423668" y="3374124"/>
              <a:ext cx="816579" cy="763626"/>
              <a:chOff x="6092167" y="3872762"/>
              <a:chExt cx="677692" cy="676656"/>
            </a:xfrm>
          </p:grpSpPr>
          <p:sp>
            <p:nvSpPr>
              <p:cNvPr id="55" name="Rectangle: Rounded Corners 48">
                <a:extLst>
                  <a:ext uri="{FF2B5EF4-FFF2-40B4-BE49-F238E27FC236}">
                    <a16:creationId xmlns="" xmlns:a16="http://schemas.microsoft.com/office/drawing/2014/main" id="{D76B9D69-4B26-4D39-9E48-EAE575529F4D}"/>
                  </a:ext>
                </a:extLst>
              </p:cNvPr>
              <p:cNvSpPr/>
              <p:nvPr/>
            </p:nvSpPr>
            <p:spPr>
              <a:xfrm>
                <a:off x="6092167" y="3872762"/>
                <a:ext cx="677692" cy="676656"/>
              </a:xfrm>
              <a:prstGeom prst="roundRect">
                <a:avLst/>
              </a:prstGeom>
              <a:solidFill>
                <a:srgbClr val="F08031"/>
              </a:solidFill>
              <a:ln w="38100" cap="flat" cmpd="sng" algn="ctr">
                <a:solidFill>
                  <a:sysClr val="window" lastClr="FFFFFF"/>
                </a:solidFill>
                <a:prstDash val="solid"/>
              </a:ln>
              <a:effectLst/>
            </p:spPr>
            <p:txBody>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smtClean="0">
                  <a:ln>
                    <a:noFill/>
                  </a:ln>
                  <a:solidFill>
                    <a:prstClr val="white">
                      <a:hueOff val="0"/>
                      <a:satOff val="0"/>
                      <a:lumOff val="0"/>
                      <a:alphaOff val="0"/>
                    </a:prstClr>
                  </a:solidFill>
                  <a:effectLst/>
                  <a:uLnTx/>
                  <a:uFillTx/>
                  <a:latin typeface="Arial"/>
                  <a:ea typeface="+mn-ea"/>
                  <a:cs typeface="+mn-cs"/>
                </a:endParaRPr>
              </a:p>
            </p:txBody>
          </p:sp>
          <p:grpSp>
            <p:nvGrpSpPr>
              <p:cNvPr id="56" name="Group 55">
                <a:extLst>
                  <a:ext uri="{FF2B5EF4-FFF2-40B4-BE49-F238E27FC236}">
                    <a16:creationId xmlns="" xmlns:a16="http://schemas.microsoft.com/office/drawing/2014/main" id="{01F900E0-D5C0-459E-855F-44FA00858DC9}"/>
                  </a:ext>
                </a:extLst>
              </p:cNvPr>
              <p:cNvGrpSpPr/>
              <p:nvPr/>
            </p:nvGrpSpPr>
            <p:grpSpPr>
              <a:xfrm>
                <a:off x="6282144" y="4037912"/>
                <a:ext cx="389052" cy="366820"/>
                <a:chOff x="8601075" y="5575300"/>
                <a:chExt cx="433388" cy="433388"/>
              </a:xfrm>
              <a:solidFill>
                <a:sysClr val="window" lastClr="FFFFFF"/>
              </a:solidFill>
            </p:grpSpPr>
            <p:sp>
              <p:nvSpPr>
                <p:cNvPr id="57" name="Freeform 908">
                  <a:extLst>
                    <a:ext uri="{FF2B5EF4-FFF2-40B4-BE49-F238E27FC236}">
                      <a16:creationId xmlns="" xmlns:a16="http://schemas.microsoft.com/office/drawing/2014/main" id="{C761ADB1-D431-4CBD-B9C9-8D298668ABDA}"/>
                    </a:ext>
                  </a:extLst>
                </p:cNvPr>
                <p:cNvSpPr>
                  <a:spLocks/>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58" name="Freeform 909">
                  <a:extLst>
                    <a:ext uri="{FF2B5EF4-FFF2-40B4-BE49-F238E27FC236}">
                      <a16:creationId xmlns="" xmlns:a16="http://schemas.microsoft.com/office/drawing/2014/main" id="{F7996F23-D319-4541-9CDF-7F79B411DC2E}"/>
                    </a:ext>
                  </a:extLst>
                </p:cNvPr>
                <p:cNvSpPr>
                  <a:spLocks/>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59" name="Freeform 910">
                  <a:extLst>
                    <a:ext uri="{FF2B5EF4-FFF2-40B4-BE49-F238E27FC236}">
                      <a16:creationId xmlns="" xmlns:a16="http://schemas.microsoft.com/office/drawing/2014/main" id="{C680FE5F-9773-4673-B81D-1D55199C0CCD}"/>
                    </a:ext>
                  </a:extLst>
                </p:cNvPr>
                <p:cNvSpPr>
                  <a:spLocks/>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60" name="Freeform 911">
                  <a:extLst>
                    <a:ext uri="{FF2B5EF4-FFF2-40B4-BE49-F238E27FC236}">
                      <a16:creationId xmlns="" xmlns:a16="http://schemas.microsoft.com/office/drawing/2014/main" id="{3F2E6573-69BD-4CD2-908F-ECA3EB925B99}"/>
                    </a:ext>
                  </a:extLst>
                </p:cNvPr>
                <p:cNvSpPr>
                  <a:spLocks/>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61" name="Freeform 912">
                  <a:extLst>
                    <a:ext uri="{FF2B5EF4-FFF2-40B4-BE49-F238E27FC236}">
                      <a16:creationId xmlns="" xmlns:a16="http://schemas.microsoft.com/office/drawing/2014/main" id="{22C51BDF-6126-4550-A974-1B95FDEB8056}"/>
                    </a:ext>
                  </a:extLst>
                </p:cNvPr>
                <p:cNvSpPr>
                  <a:spLocks/>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62" name="Freeform 913">
                  <a:extLst>
                    <a:ext uri="{FF2B5EF4-FFF2-40B4-BE49-F238E27FC236}">
                      <a16:creationId xmlns="" xmlns:a16="http://schemas.microsoft.com/office/drawing/2014/main" id="{070B3F36-1180-47F2-BD83-25FD20ED1F00}"/>
                    </a:ext>
                  </a:extLst>
                </p:cNvPr>
                <p:cNvSpPr>
                  <a:spLocks/>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63" name="Freeform 914">
                  <a:extLst>
                    <a:ext uri="{FF2B5EF4-FFF2-40B4-BE49-F238E27FC236}">
                      <a16:creationId xmlns="" xmlns:a16="http://schemas.microsoft.com/office/drawing/2014/main" id="{A31DF54A-5867-43FB-8B68-08256251B065}"/>
                    </a:ext>
                  </a:extLst>
                </p:cNvPr>
                <p:cNvSpPr>
                  <a:spLocks/>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64" name="Freeform 915">
                  <a:extLst>
                    <a:ext uri="{FF2B5EF4-FFF2-40B4-BE49-F238E27FC236}">
                      <a16:creationId xmlns="" xmlns:a16="http://schemas.microsoft.com/office/drawing/2014/main" id="{809B12D8-1BFE-4CC5-B19C-BC95A2DB3DAF}"/>
                    </a:ext>
                  </a:extLst>
                </p:cNvPr>
                <p:cNvSpPr>
                  <a:spLocks/>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sp>
              <p:nvSpPr>
                <p:cNvPr id="65" name="Freeform 916">
                  <a:extLst>
                    <a:ext uri="{FF2B5EF4-FFF2-40B4-BE49-F238E27FC236}">
                      <a16:creationId xmlns="" xmlns:a16="http://schemas.microsoft.com/office/drawing/2014/main" id="{A625FA15-88F8-4F1A-BFC9-5196C643B82D}"/>
                    </a:ext>
                  </a:extLst>
                </p:cNvPr>
                <p:cNvSpPr>
                  <a:spLocks/>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7901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p:txBody>
            </p:sp>
          </p:grpSp>
        </p:grpSp>
        <p:sp>
          <p:nvSpPr>
            <p:cNvPr id="47" name="AutoShape 34">
              <a:extLst>
                <a:ext uri="{FF2B5EF4-FFF2-40B4-BE49-F238E27FC236}">
                  <a16:creationId xmlns="" xmlns:a16="http://schemas.microsoft.com/office/drawing/2014/main" id="{00A34378-F07B-4E8E-9C1F-A83FBC60C34F}"/>
                </a:ext>
              </a:extLst>
            </p:cNvPr>
            <p:cNvSpPr>
              <a:spLocks noChangeArrowheads="1"/>
            </p:cNvSpPr>
            <p:nvPr/>
          </p:nvSpPr>
          <p:spPr bwMode="auto">
            <a:xfrm>
              <a:off x="423668" y="1418807"/>
              <a:ext cx="816579" cy="763626"/>
            </a:xfrm>
            <a:prstGeom prst="roundRect">
              <a:avLst>
                <a:gd name="adj" fmla="val 16667"/>
              </a:avLst>
            </a:prstGeom>
            <a:solidFill>
              <a:srgbClr val="F08031"/>
            </a:solidFill>
            <a:ln w="28575">
              <a:solidFill>
                <a:srgbClr val="FFFFFF"/>
              </a:solidFill>
              <a:round/>
              <a:headEnd/>
              <a:tailEnd/>
            </a:ln>
            <a:effectLst/>
          </p:spPr>
          <p:txBody>
            <a:bodyPr wrap="none" lIns="91284" tIns="45642" rIns="91284" bIns="45642" anchor="ctr"/>
            <a:lstStyle/>
            <a:p>
              <a:pPr marL="0" marR="0" lvl="0" indent="0" defTabSz="9128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Arial"/>
              </a:endParaRPr>
            </a:p>
          </p:txBody>
        </p:sp>
        <p:grpSp>
          <p:nvGrpSpPr>
            <p:cNvPr id="48" name="Group 112">
              <a:extLst>
                <a:ext uri="{FF2B5EF4-FFF2-40B4-BE49-F238E27FC236}">
                  <a16:creationId xmlns="" xmlns:a16="http://schemas.microsoft.com/office/drawing/2014/main" id="{47EFDA9B-4159-449F-9E25-CA863E722344}"/>
                </a:ext>
              </a:extLst>
            </p:cNvPr>
            <p:cNvGrpSpPr>
              <a:grpSpLocks/>
            </p:cNvGrpSpPr>
            <p:nvPr/>
          </p:nvGrpSpPr>
          <p:grpSpPr bwMode="auto">
            <a:xfrm>
              <a:off x="638833" y="1648496"/>
              <a:ext cx="386248" cy="304249"/>
              <a:chOff x="1285" y="2583"/>
              <a:chExt cx="476" cy="382"/>
            </a:xfrm>
            <a:effectLst/>
          </p:grpSpPr>
          <p:sp>
            <p:nvSpPr>
              <p:cNvPr id="53" name="Rectangle 113">
                <a:extLst>
                  <a:ext uri="{FF2B5EF4-FFF2-40B4-BE49-F238E27FC236}">
                    <a16:creationId xmlns="" xmlns:a16="http://schemas.microsoft.com/office/drawing/2014/main" id="{151BDF51-5C39-449F-824D-4EBD65B890CE}"/>
                  </a:ext>
                </a:extLst>
              </p:cNvPr>
              <p:cNvSpPr>
                <a:spLocks noChangeArrowheads="1"/>
              </p:cNvSpPr>
              <p:nvPr/>
            </p:nvSpPr>
            <p:spPr bwMode="auto">
              <a:xfrm>
                <a:off x="1285" y="2583"/>
                <a:ext cx="476" cy="382"/>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28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Arial"/>
                </a:endParaRPr>
              </a:p>
            </p:txBody>
          </p:sp>
          <p:sp>
            <p:nvSpPr>
              <p:cNvPr id="54" name="AutoShape 114">
                <a:extLst>
                  <a:ext uri="{FF2B5EF4-FFF2-40B4-BE49-F238E27FC236}">
                    <a16:creationId xmlns="" xmlns:a16="http://schemas.microsoft.com/office/drawing/2014/main" id="{25FD932B-0A4A-422D-97C4-1689EACB5132}"/>
                  </a:ext>
                </a:extLst>
              </p:cNvPr>
              <p:cNvSpPr>
                <a:spLocks noChangeArrowheads="1"/>
              </p:cNvSpPr>
              <p:nvPr/>
            </p:nvSpPr>
            <p:spPr bwMode="auto">
              <a:xfrm>
                <a:off x="1322" y="2613"/>
                <a:ext cx="403" cy="323"/>
              </a:xfrm>
              <a:prstGeom prst="roundRect">
                <a:avLst>
                  <a:gd name="adj" fmla="val 10528"/>
                </a:avLst>
              </a:prstGeom>
              <a:solidFill>
                <a:srgbClr val="F79646"/>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28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Arial"/>
                </a:endParaRPr>
              </a:p>
            </p:txBody>
          </p:sp>
        </p:grpSp>
        <p:sp>
          <p:nvSpPr>
            <p:cNvPr id="49" name="AutoShape 116">
              <a:extLst>
                <a:ext uri="{FF2B5EF4-FFF2-40B4-BE49-F238E27FC236}">
                  <a16:creationId xmlns="" xmlns:a16="http://schemas.microsoft.com/office/drawing/2014/main" id="{56715A42-D3E5-43A4-B4C2-B09E074FA8DC}"/>
                </a:ext>
              </a:extLst>
            </p:cNvPr>
            <p:cNvSpPr>
              <a:spLocks noChangeArrowheads="1"/>
            </p:cNvSpPr>
            <p:nvPr/>
          </p:nvSpPr>
          <p:spPr bwMode="auto">
            <a:xfrm flipV="1">
              <a:off x="636956" y="1760334"/>
              <a:ext cx="581472" cy="79369"/>
            </a:xfrm>
            <a:custGeom>
              <a:avLst/>
              <a:gdLst>
                <a:gd name="G0" fmla="+- 2769 0 0"/>
                <a:gd name="G1" fmla="+- 21600 0 2769"/>
                <a:gd name="G2" fmla="*/ 2769 1 2"/>
                <a:gd name="G3" fmla="+- 21600 0 G2"/>
                <a:gd name="G4" fmla="+/ 2769 21600 2"/>
                <a:gd name="G5" fmla="+/ G1 0 2"/>
                <a:gd name="G6" fmla="*/ 21600 21600 2769"/>
                <a:gd name="G7" fmla="*/ G6 1 2"/>
                <a:gd name="G8" fmla="+- 21600 0 G7"/>
                <a:gd name="G9" fmla="*/ 21600 1 2"/>
                <a:gd name="G10" fmla="+- 2769 0 G9"/>
                <a:gd name="G11" fmla="?: G10 G8 0"/>
                <a:gd name="G12" fmla="?: G10 G7 21600"/>
                <a:gd name="T0" fmla="*/ 20215 w 21600"/>
                <a:gd name="T1" fmla="*/ 10800 h 21600"/>
                <a:gd name="T2" fmla="*/ 10800 w 21600"/>
                <a:gd name="T3" fmla="*/ 21600 h 21600"/>
                <a:gd name="T4" fmla="*/ 1385 w 21600"/>
                <a:gd name="T5" fmla="*/ 10800 h 21600"/>
                <a:gd name="T6" fmla="*/ 10800 w 21600"/>
                <a:gd name="T7" fmla="*/ 0 h 21600"/>
                <a:gd name="T8" fmla="*/ 3185 w 21600"/>
                <a:gd name="T9" fmla="*/ 3185 h 21600"/>
                <a:gd name="T10" fmla="*/ 18415 w 21600"/>
                <a:gd name="T11" fmla="*/ 18415 h 21600"/>
              </a:gdLst>
              <a:ahLst/>
              <a:cxnLst>
                <a:cxn ang="0">
                  <a:pos x="T0" y="T1"/>
                </a:cxn>
                <a:cxn ang="0">
                  <a:pos x="T2" y="T3"/>
                </a:cxn>
                <a:cxn ang="0">
                  <a:pos x="T4" y="T5"/>
                </a:cxn>
                <a:cxn ang="0">
                  <a:pos x="T6" y="T7"/>
                </a:cxn>
              </a:cxnLst>
              <a:rect l="T8" t="T9" r="T10" b="T11"/>
              <a:pathLst>
                <a:path w="21600" h="21600">
                  <a:moveTo>
                    <a:pt x="0" y="0"/>
                  </a:moveTo>
                  <a:lnTo>
                    <a:pt x="2769" y="21600"/>
                  </a:lnTo>
                  <a:lnTo>
                    <a:pt x="18831" y="21600"/>
                  </a:lnTo>
                  <a:lnTo>
                    <a:pt x="21600" y="0"/>
                  </a:lnTo>
                  <a:close/>
                </a:path>
              </a:pathLst>
            </a:custGeom>
            <a:solidFill>
              <a:srgbClr val="FFFFFF"/>
            </a:solidFill>
            <a:ln w="9525">
              <a:solidFill>
                <a:srgbClr val="FFFFFF"/>
              </a:solidFill>
              <a:miter lim="800000"/>
              <a:headEnd/>
              <a:tailEnd/>
            </a:ln>
            <a:effectLst>
              <a:outerShdw dist="35921" dir="2700000" algn="ctr" rotWithShape="0">
                <a:srgbClr val="EEECE1"/>
              </a:outerShdw>
            </a:effectLst>
            <a:extLst/>
          </p:spPr>
          <p:txBody>
            <a:bodyPr wrap="none" lIns="91284" tIns="45642" rIns="91284" bIns="45642" anchor="ctr"/>
            <a:lstStyle/>
            <a:p>
              <a:pPr marL="0" marR="0" lvl="0" indent="0" defTabSz="9128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Arial"/>
              </a:endParaRPr>
            </a:p>
          </p:txBody>
        </p:sp>
        <p:grpSp>
          <p:nvGrpSpPr>
            <p:cNvPr id="50" name="Group 49">
              <a:extLst>
                <a:ext uri="{FF2B5EF4-FFF2-40B4-BE49-F238E27FC236}">
                  <a16:creationId xmlns="" xmlns:a16="http://schemas.microsoft.com/office/drawing/2014/main" id="{7B7B395C-5241-4ED2-AC65-8940F4DB04B8}"/>
                </a:ext>
              </a:extLst>
            </p:cNvPr>
            <p:cNvGrpSpPr/>
            <p:nvPr/>
          </p:nvGrpSpPr>
          <p:grpSpPr>
            <a:xfrm>
              <a:off x="423668" y="4874969"/>
              <a:ext cx="816579" cy="763626"/>
              <a:chOff x="4572001" y="1272763"/>
              <a:chExt cx="825026" cy="763626"/>
            </a:xfrm>
          </p:grpSpPr>
          <p:sp>
            <p:nvSpPr>
              <p:cNvPr id="51" name="AutoShape 363">
                <a:extLst>
                  <a:ext uri="{FF2B5EF4-FFF2-40B4-BE49-F238E27FC236}">
                    <a16:creationId xmlns="" xmlns:a16="http://schemas.microsoft.com/office/drawing/2014/main" id="{26326670-98F3-47E5-963C-C888C4EC3090}"/>
                  </a:ext>
                </a:extLst>
              </p:cNvPr>
              <p:cNvSpPr>
                <a:spLocks noChangeArrowheads="1"/>
              </p:cNvSpPr>
              <p:nvPr/>
            </p:nvSpPr>
            <p:spPr bwMode="auto">
              <a:xfrm>
                <a:off x="4572001" y="1272763"/>
                <a:ext cx="825026" cy="763626"/>
              </a:xfrm>
              <a:prstGeom prst="roundRect">
                <a:avLst>
                  <a:gd name="adj" fmla="val 16667"/>
                </a:avLst>
              </a:prstGeom>
              <a:solidFill>
                <a:srgbClr val="F08031"/>
              </a:solidFill>
              <a:ln w="28575">
                <a:solidFill>
                  <a:srgbClr val="FFFFFF"/>
                </a:solidFill>
                <a:round/>
                <a:headEnd/>
                <a:tailEnd/>
              </a:ln>
              <a:effectLst/>
            </p:spPr>
            <p:txBody>
              <a:bodyPr wrap="none" lIns="91284" tIns="45642" rIns="91284" bIns="45642" anchor="ctr"/>
              <a:lstStyle/>
              <a:p>
                <a:pPr marL="0" marR="0" lvl="0" indent="0" defTabSz="9128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Arial"/>
                </a:endParaRPr>
              </a:p>
            </p:txBody>
          </p:sp>
          <p:sp>
            <p:nvSpPr>
              <p:cNvPr id="52" name="Freeform 515">
                <a:extLst>
                  <a:ext uri="{FF2B5EF4-FFF2-40B4-BE49-F238E27FC236}">
                    <a16:creationId xmlns="" xmlns:a16="http://schemas.microsoft.com/office/drawing/2014/main" id="{01BD760A-7564-4FDB-A761-2E35A5F4E0B6}"/>
                  </a:ext>
                </a:extLst>
              </p:cNvPr>
              <p:cNvSpPr>
                <a:spLocks/>
              </p:cNvSpPr>
              <p:nvPr/>
            </p:nvSpPr>
            <p:spPr bwMode="auto">
              <a:xfrm>
                <a:off x="4807777" y="1462084"/>
                <a:ext cx="347124" cy="353333"/>
              </a:xfrm>
              <a:custGeom>
                <a:avLst/>
                <a:gdLst>
                  <a:gd name="T0" fmla="*/ 14387 w 15756"/>
                  <a:gd name="T1" fmla="*/ 1985 h 16364"/>
                  <a:gd name="T2" fmla="*/ 12885 w 15756"/>
                  <a:gd name="T3" fmla="*/ 3756 h 16364"/>
                  <a:gd name="T4" fmla="*/ 11448 w 15756"/>
                  <a:gd name="T5" fmla="*/ 5531 h 16364"/>
                  <a:gd name="T6" fmla="*/ 10076 w 15756"/>
                  <a:gd name="T7" fmla="*/ 7312 h 16364"/>
                  <a:gd name="T8" fmla="*/ 8779 w 15756"/>
                  <a:gd name="T9" fmla="*/ 9084 h 16364"/>
                  <a:gd name="T10" fmla="*/ 7572 w 15756"/>
                  <a:gd name="T11" fmla="*/ 10826 h 16364"/>
                  <a:gd name="T12" fmla="*/ 6458 w 15756"/>
                  <a:gd name="T13" fmla="*/ 12538 h 16364"/>
                  <a:gd name="T14" fmla="*/ 5435 w 15756"/>
                  <a:gd name="T15" fmla="*/ 14221 h 16364"/>
                  <a:gd name="T16" fmla="*/ 4981 w 15756"/>
                  <a:gd name="T17" fmla="*/ 15037 h 16364"/>
                  <a:gd name="T18" fmla="*/ 4597 w 15756"/>
                  <a:gd name="T19" fmla="*/ 15620 h 16364"/>
                  <a:gd name="T20" fmla="*/ 4125 w 15756"/>
                  <a:gd name="T21" fmla="*/ 16020 h 16364"/>
                  <a:gd name="T22" fmla="*/ 3550 w 15756"/>
                  <a:gd name="T23" fmla="*/ 16267 h 16364"/>
                  <a:gd name="T24" fmla="*/ 2872 w 15756"/>
                  <a:gd name="T25" fmla="*/ 16363 h 16364"/>
                  <a:gd name="T26" fmla="*/ 2268 w 15756"/>
                  <a:gd name="T27" fmla="*/ 16340 h 16364"/>
                  <a:gd name="T28" fmla="*/ 1909 w 15756"/>
                  <a:gd name="T29" fmla="*/ 16262 h 16364"/>
                  <a:gd name="T30" fmla="*/ 1788 w 15756"/>
                  <a:gd name="T31" fmla="*/ 16193 h 16364"/>
                  <a:gd name="T32" fmla="*/ 1653 w 15756"/>
                  <a:gd name="T33" fmla="*/ 16065 h 16364"/>
                  <a:gd name="T34" fmla="*/ 1411 w 15756"/>
                  <a:gd name="T35" fmla="*/ 15696 h 16364"/>
                  <a:gd name="T36" fmla="*/ 1139 w 15756"/>
                  <a:gd name="T37" fmla="*/ 15126 h 16364"/>
                  <a:gd name="T38" fmla="*/ 883 w 15756"/>
                  <a:gd name="T39" fmla="*/ 14505 h 16364"/>
                  <a:gd name="T40" fmla="*/ 565 w 15756"/>
                  <a:gd name="T41" fmla="*/ 13585 h 16364"/>
                  <a:gd name="T42" fmla="*/ 192 w 15756"/>
                  <a:gd name="T43" fmla="*/ 12233 h 16364"/>
                  <a:gd name="T44" fmla="*/ 32 w 15756"/>
                  <a:gd name="T45" fmla="*/ 11416 h 16364"/>
                  <a:gd name="T46" fmla="*/ 0 w 15756"/>
                  <a:gd name="T47" fmla="*/ 11053 h 16364"/>
                  <a:gd name="T48" fmla="*/ 21 w 15756"/>
                  <a:gd name="T49" fmla="*/ 10763 h 16364"/>
                  <a:gd name="T50" fmla="*/ 94 w 15756"/>
                  <a:gd name="T51" fmla="*/ 10539 h 16364"/>
                  <a:gd name="T52" fmla="*/ 244 w 15756"/>
                  <a:gd name="T53" fmla="*/ 10346 h 16364"/>
                  <a:gd name="T54" fmla="*/ 504 w 15756"/>
                  <a:gd name="T55" fmla="*/ 10128 h 16364"/>
                  <a:gd name="T56" fmla="*/ 930 w 15756"/>
                  <a:gd name="T57" fmla="*/ 9864 h 16364"/>
                  <a:gd name="T58" fmla="*/ 1417 w 15756"/>
                  <a:gd name="T59" fmla="*/ 9644 h 16364"/>
                  <a:gd name="T60" fmla="*/ 1904 w 15756"/>
                  <a:gd name="T61" fmla="*/ 9493 h 16364"/>
                  <a:gd name="T62" fmla="*/ 2315 w 15756"/>
                  <a:gd name="T63" fmla="*/ 9435 h 16364"/>
                  <a:gd name="T64" fmla="*/ 2498 w 15756"/>
                  <a:gd name="T65" fmla="*/ 9489 h 16364"/>
                  <a:gd name="T66" fmla="*/ 2670 w 15756"/>
                  <a:gd name="T67" fmla="*/ 9687 h 16364"/>
                  <a:gd name="T68" fmla="*/ 2859 w 15756"/>
                  <a:gd name="T69" fmla="*/ 10030 h 16364"/>
                  <a:gd name="T70" fmla="*/ 3064 w 15756"/>
                  <a:gd name="T71" fmla="*/ 10517 h 16364"/>
                  <a:gd name="T72" fmla="*/ 3147 w 15756"/>
                  <a:gd name="T73" fmla="*/ 10745 h 16364"/>
                  <a:gd name="T74" fmla="*/ 3281 w 15756"/>
                  <a:gd name="T75" fmla="*/ 11108 h 16364"/>
                  <a:gd name="T76" fmla="*/ 3464 w 15756"/>
                  <a:gd name="T77" fmla="*/ 11543 h 16364"/>
                  <a:gd name="T78" fmla="*/ 3631 w 15756"/>
                  <a:gd name="T79" fmla="*/ 11839 h 16364"/>
                  <a:gd name="T80" fmla="*/ 3783 w 15756"/>
                  <a:gd name="T81" fmla="*/ 11996 h 16364"/>
                  <a:gd name="T82" fmla="*/ 3922 w 15756"/>
                  <a:gd name="T83" fmla="*/ 12001 h 16364"/>
                  <a:gd name="T84" fmla="*/ 4181 w 15756"/>
                  <a:gd name="T85" fmla="*/ 11725 h 16364"/>
                  <a:gd name="T86" fmla="*/ 4608 w 15756"/>
                  <a:gd name="T87" fmla="*/ 11135 h 16364"/>
                  <a:gd name="T88" fmla="*/ 5469 w 15756"/>
                  <a:gd name="T89" fmla="*/ 9809 h 16364"/>
                  <a:gd name="T90" fmla="*/ 7040 w 15756"/>
                  <a:gd name="T91" fmla="*/ 7359 h 16364"/>
                  <a:gd name="T92" fmla="*/ 8639 w 15756"/>
                  <a:gd name="T93" fmla="*/ 5050 h 16364"/>
                  <a:gd name="T94" fmla="*/ 9778 w 15756"/>
                  <a:gd name="T95" fmla="*/ 3519 h 16364"/>
                  <a:gd name="T96" fmla="*/ 10743 w 15756"/>
                  <a:gd name="T97" fmla="*/ 2321 h 16364"/>
                  <a:gd name="T98" fmla="*/ 11541 w 15756"/>
                  <a:gd name="T99" fmla="*/ 1428 h 16364"/>
                  <a:gd name="T100" fmla="*/ 11947 w 15756"/>
                  <a:gd name="T101" fmla="*/ 1045 h 16364"/>
                  <a:gd name="T102" fmla="*/ 12216 w 15756"/>
                  <a:gd name="T103" fmla="*/ 858 h 16364"/>
                  <a:gd name="T104" fmla="*/ 12899 w 15756"/>
                  <a:gd name="T105" fmla="*/ 558 h 16364"/>
                  <a:gd name="T106" fmla="*/ 13750 w 15756"/>
                  <a:gd name="T107" fmla="*/ 304 h 16364"/>
                  <a:gd name="T108" fmla="*/ 14728 w 15756"/>
                  <a:gd name="T109" fmla="*/ 112 h 16364"/>
                  <a:gd name="T110" fmla="*/ 15756 w 15756"/>
                  <a:gd name="T111" fmla="*/ 439 h 1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rgbClr val="FFFFFF"/>
              </a:solidFill>
              <a:ln>
                <a:noFill/>
              </a:ln>
              <a:effectLst/>
              <a:extLst>
                <a:ext uri="{91240B29-F687-4F45-9708-019B960494DF}">
                  <a14:hiddenLine xmlns:a14="http://schemas.microsoft.com/office/drawing/2010/main" w="3175">
                    <a:solidFill>
                      <a:srgbClr val="1F1A17"/>
                    </a:solidFill>
                    <a:prstDash val="solid"/>
                    <a:round/>
                    <a:headEnd/>
                    <a:tailEnd/>
                  </a14:hiddenLine>
                </a:ext>
              </a:extLst>
            </p:spPr>
            <p:txBody>
              <a:bodyPr lIns="91284" tIns="45642" rIns="91284" bIns="45642"/>
              <a:lstStyle/>
              <a:p>
                <a:pPr marL="0" marR="0" lvl="0" indent="0" defTabSz="9128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Arial"/>
                </a:endParaRPr>
              </a:p>
            </p:txBody>
          </p:sp>
        </p:grpSp>
      </p:grpSp>
    </p:spTree>
    <p:extLst>
      <p:ext uri="{BB962C8B-B14F-4D97-AF65-F5344CB8AC3E}">
        <p14:creationId xmlns:p14="http://schemas.microsoft.com/office/powerpoint/2010/main" val="3104484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C026648-BCB3-47E3-8128-611D1202DC8A}" type="slidenum">
              <a:rPr lang="en-US" smtClean="0"/>
              <a:pPr/>
              <a:t>22</a:t>
            </a:fld>
            <a:endParaRPr lang="en-US"/>
          </a:p>
        </p:txBody>
      </p:sp>
      <p:sp>
        <p:nvSpPr>
          <p:cNvPr id="6" name="Rectangle 5">
            <a:extLst>
              <a:ext uri="{FF2B5EF4-FFF2-40B4-BE49-F238E27FC236}">
                <a16:creationId xmlns="" xmlns:a16="http://schemas.microsoft.com/office/drawing/2014/main" id="{4FC826FD-2746-4D68-8655-44D6EB4E3439}"/>
              </a:ext>
            </a:extLst>
          </p:cNvPr>
          <p:cNvSpPr/>
          <p:nvPr/>
        </p:nvSpPr>
        <p:spPr>
          <a:xfrm flipH="1">
            <a:off x="468428" y="1003203"/>
            <a:ext cx="2402048" cy="47471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FFFF"/>
              </a:solidFill>
            </a:endParaRPr>
          </a:p>
        </p:txBody>
      </p:sp>
      <p:grpSp>
        <p:nvGrpSpPr>
          <p:cNvPr id="7" name="Group 6">
            <a:extLst>
              <a:ext uri="{FF2B5EF4-FFF2-40B4-BE49-F238E27FC236}">
                <a16:creationId xmlns="" xmlns:a16="http://schemas.microsoft.com/office/drawing/2014/main" id="{5ABB5B4F-7056-478A-AA86-E53DD8F349D5}"/>
              </a:ext>
            </a:extLst>
          </p:cNvPr>
          <p:cNvGrpSpPr/>
          <p:nvPr/>
        </p:nvGrpSpPr>
        <p:grpSpPr>
          <a:xfrm>
            <a:off x="3144419" y="1003203"/>
            <a:ext cx="5603454" cy="4748297"/>
            <a:chOff x="3189701" y="1003203"/>
            <a:chExt cx="4492908" cy="4748297"/>
          </a:xfrm>
        </p:grpSpPr>
        <p:sp>
          <p:nvSpPr>
            <p:cNvPr id="8" name="Rectangle 7">
              <a:extLst>
                <a:ext uri="{FF2B5EF4-FFF2-40B4-BE49-F238E27FC236}">
                  <a16:creationId xmlns="" xmlns:a16="http://schemas.microsoft.com/office/drawing/2014/main" id="{11189EB6-E47C-4775-BC11-530157302FE6}"/>
                </a:ext>
              </a:extLst>
            </p:cNvPr>
            <p:cNvSpPr/>
            <p:nvPr/>
          </p:nvSpPr>
          <p:spPr bwMode="gray">
            <a:xfrm flipH="1">
              <a:off x="3189701" y="1007917"/>
              <a:ext cx="4492908" cy="4743583"/>
            </a:xfrm>
            <a:prstGeom prst="rect">
              <a:avLst/>
            </a:prstGeom>
            <a:noFill/>
            <a:ln w="9525" cap="flat" cmpd="sng" algn="ctr">
              <a:solidFill>
                <a:srgbClr val="F0803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fontAlgn="auto">
                <a:spcBef>
                  <a:spcPts val="1200"/>
                </a:spcBef>
                <a:spcAft>
                  <a:spcPts val="1200"/>
                </a:spcAft>
                <a:buNone/>
                <a:defRPr/>
              </a:pPr>
              <a:r>
                <a:rPr lang="en-US" sz="2000" dirty="0">
                  <a:solidFill>
                    <a:srgbClr val="4A4A49"/>
                  </a:solidFill>
                  <a:ea typeface="ＭＳ Ｐゴシック" pitchFamily="-65" charset="-128"/>
                  <a:cs typeface="Calibri" pitchFamily="34" charset="0"/>
                </a:rPr>
                <a:t>Blockchain certainly has the potential to enable numerous new digital solutions to many of the challenges large organizations face. </a:t>
              </a:r>
            </a:p>
            <a:p>
              <a:pPr fontAlgn="auto">
                <a:spcBef>
                  <a:spcPts val="1200"/>
                </a:spcBef>
                <a:spcAft>
                  <a:spcPts val="1200"/>
                </a:spcAft>
                <a:buNone/>
                <a:defRPr/>
              </a:pPr>
              <a:r>
                <a:rPr lang="en-US" sz="2000" dirty="0">
                  <a:solidFill>
                    <a:srgbClr val="4A4A49"/>
                  </a:solidFill>
                  <a:ea typeface="ＭＳ Ｐゴシック" pitchFamily="-65" charset="-128"/>
                  <a:cs typeface="Calibri" pitchFamily="34" charset="0"/>
                </a:rPr>
                <a:t>Auditors must, however, take the necessary steps </a:t>
              </a:r>
              <a:r>
                <a:rPr lang="en-US" sz="2000" b="1" dirty="0">
                  <a:solidFill>
                    <a:srgbClr val="4A4A49"/>
                  </a:solidFill>
                  <a:ea typeface="ＭＳ Ｐゴシック" pitchFamily="-65" charset="-128"/>
                  <a:cs typeface="Calibri" pitchFamily="34" charset="0"/>
                </a:rPr>
                <a:t>today</a:t>
              </a:r>
              <a:r>
                <a:rPr lang="en-US" sz="2000" dirty="0">
                  <a:solidFill>
                    <a:srgbClr val="4A4A49"/>
                  </a:solidFill>
                  <a:ea typeface="ＭＳ Ｐゴシック" pitchFamily="-65" charset="-128"/>
                  <a:cs typeface="Calibri" pitchFamily="34" charset="0"/>
                </a:rPr>
                <a:t> to ensure that the blockchains of tomorrow are subject to </a:t>
              </a:r>
              <a:r>
                <a:rPr lang="en-US" sz="2000" b="1" dirty="0">
                  <a:solidFill>
                    <a:srgbClr val="4A4A49"/>
                  </a:solidFill>
                  <a:ea typeface="ＭＳ Ｐゴシック" pitchFamily="-65" charset="-128"/>
                  <a:cs typeface="Calibri" pitchFamily="34" charset="0"/>
                </a:rPr>
                <a:t>the same high standards as all other business systems and processes</a:t>
              </a:r>
              <a:r>
                <a:rPr lang="en-US" sz="2000" dirty="0">
                  <a:solidFill>
                    <a:srgbClr val="4A4A49"/>
                  </a:solidFill>
                  <a:ea typeface="ＭＳ Ｐゴシック" pitchFamily="-65" charset="-128"/>
                  <a:cs typeface="Calibri" pitchFamily="34" charset="0"/>
                </a:rPr>
                <a:t>. Otherwise, we risk that potential being unrealized.</a:t>
              </a:r>
            </a:p>
          </p:txBody>
        </p:sp>
        <p:sp>
          <p:nvSpPr>
            <p:cNvPr id="9" name="Rectangle 8">
              <a:extLst>
                <a:ext uri="{FF2B5EF4-FFF2-40B4-BE49-F238E27FC236}">
                  <a16:creationId xmlns="" xmlns:a16="http://schemas.microsoft.com/office/drawing/2014/main" id="{E0684190-9F02-448F-8D16-FC278D2725AF}"/>
                </a:ext>
              </a:extLst>
            </p:cNvPr>
            <p:cNvSpPr/>
            <p:nvPr/>
          </p:nvSpPr>
          <p:spPr bwMode="gray">
            <a:xfrm flipH="1">
              <a:off x="3189701" y="1003203"/>
              <a:ext cx="4492908" cy="142927"/>
            </a:xfrm>
            <a:prstGeom prst="rect">
              <a:avLst/>
            </a:prstGeom>
            <a:solidFill>
              <a:srgbClr val="F08031"/>
            </a:solidFill>
            <a:ln w="9525" cap="flat" cmpd="sng" algn="ctr">
              <a:noFill/>
              <a:prstDash val="solid"/>
              <a:round/>
              <a:headEnd type="none" w="med" len="med"/>
              <a:tailEnd type="none" w="med" len="med"/>
            </a:ln>
            <a:effectLst/>
          </p:spPr>
          <p:txBody>
            <a:bodyPr vert="horz" wrap="square" lIns="91440" tIns="182880" rIns="91440" bIns="45720" numCol="1" rtlCol="0" anchor="ctr" anchorCtr="0" compatLnSpc="1">
              <a:prstTxWarp prst="textNoShape">
                <a:avLst/>
              </a:prstTxWarp>
            </a:bodyPr>
            <a:lstStyle/>
            <a:p>
              <a:pPr fontAlgn="auto">
                <a:spcAft>
                  <a:spcPts val="0"/>
                </a:spcAft>
                <a:buNone/>
                <a:defRPr/>
              </a:pPr>
              <a:endParaRPr lang="en-GB" sz="2000" kern="0" dirty="0">
                <a:solidFill>
                  <a:prstClr val="black"/>
                </a:solidFill>
                <a:latin typeface="Arial"/>
              </a:endParaRPr>
            </a:p>
          </p:txBody>
        </p:sp>
        <p:sp>
          <p:nvSpPr>
            <p:cNvPr id="10" name="Rectangle 9">
              <a:extLst>
                <a:ext uri="{FF2B5EF4-FFF2-40B4-BE49-F238E27FC236}">
                  <a16:creationId xmlns="" xmlns:a16="http://schemas.microsoft.com/office/drawing/2014/main" id="{A569A37F-F9D2-4423-8CFD-A08D2243CBFB}"/>
                </a:ext>
              </a:extLst>
            </p:cNvPr>
            <p:cNvSpPr/>
            <p:nvPr/>
          </p:nvSpPr>
          <p:spPr bwMode="gray">
            <a:xfrm flipH="1">
              <a:off x="3189701" y="5607405"/>
              <a:ext cx="4492908" cy="142927"/>
            </a:xfrm>
            <a:prstGeom prst="rect">
              <a:avLst/>
            </a:prstGeom>
            <a:solidFill>
              <a:srgbClr val="F08031"/>
            </a:solidFill>
            <a:ln w="9525" cap="flat" cmpd="sng" algn="ctr">
              <a:noFill/>
              <a:prstDash val="solid"/>
              <a:round/>
              <a:headEnd type="none" w="med" len="med"/>
              <a:tailEnd type="none" w="med" len="med"/>
            </a:ln>
            <a:effectLst/>
          </p:spPr>
          <p:txBody>
            <a:bodyPr vert="horz" wrap="square" lIns="91440" tIns="182880" rIns="91440" bIns="45720" numCol="1" rtlCol="0" anchor="ctr" anchorCtr="0" compatLnSpc="1">
              <a:prstTxWarp prst="textNoShape">
                <a:avLst/>
              </a:prstTxWarp>
            </a:bodyPr>
            <a:lstStyle/>
            <a:p>
              <a:pPr fontAlgn="auto">
                <a:spcAft>
                  <a:spcPts val="0"/>
                </a:spcAft>
                <a:buNone/>
                <a:defRPr/>
              </a:pPr>
              <a:endParaRPr lang="en-GB" sz="2000" kern="0" dirty="0">
                <a:solidFill>
                  <a:prstClr val="black"/>
                </a:solidFill>
                <a:latin typeface="Arial"/>
              </a:endParaRPr>
            </a:p>
          </p:txBody>
        </p:sp>
      </p:grpSp>
      <p:sp>
        <p:nvSpPr>
          <p:cNvPr id="11" name="Text Placeholder 1"/>
          <p:cNvSpPr>
            <a:spLocks noGrp="1"/>
          </p:cNvSpPr>
          <p:nvPr>
            <p:ph type="body" sz="quarter" idx="10"/>
          </p:nvPr>
        </p:nvSpPr>
        <p:spPr>
          <a:xfrm>
            <a:off x="348259" y="301606"/>
            <a:ext cx="9172934" cy="430887"/>
          </a:xfrm>
        </p:spPr>
        <p:txBody>
          <a:bodyPr/>
          <a:lstStyle/>
          <a:p>
            <a:pPr marL="0" indent="0">
              <a:buNone/>
            </a:pPr>
            <a:r>
              <a:rPr lang="en-US" sz="2800" dirty="0">
                <a:solidFill>
                  <a:srgbClr val="F08031"/>
                </a:solidFill>
              </a:rPr>
              <a:t>Way Forward for Auditors</a:t>
            </a:r>
          </a:p>
        </p:txBody>
      </p:sp>
      <p:grpSp>
        <p:nvGrpSpPr>
          <p:cNvPr id="17" name="Group 16">
            <a:extLst>
              <a:ext uri="{FF2B5EF4-FFF2-40B4-BE49-F238E27FC236}">
                <a16:creationId xmlns="" xmlns:a16="http://schemas.microsoft.com/office/drawing/2014/main" id="{C9A4171C-7D45-410C-856A-CC7919CAE7E9}"/>
              </a:ext>
            </a:extLst>
          </p:cNvPr>
          <p:cNvGrpSpPr/>
          <p:nvPr/>
        </p:nvGrpSpPr>
        <p:grpSpPr>
          <a:xfrm>
            <a:off x="868018" y="2413835"/>
            <a:ext cx="1481768" cy="3254547"/>
            <a:chOff x="1400622" y="2645510"/>
            <a:chExt cx="1577875" cy="3254547"/>
          </a:xfrm>
        </p:grpSpPr>
        <p:grpSp>
          <p:nvGrpSpPr>
            <p:cNvPr id="18" name="Group 17">
              <a:extLst>
                <a:ext uri="{FF2B5EF4-FFF2-40B4-BE49-F238E27FC236}">
                  <a16:creationId xmlns="" xmlns:a16="http://schemas.microsoft.com/office/drawing/2014/main" id="{1878D98D-B527-48E5-B31A-9394C0F723D7}"/>
                </a:ext>
              </a:extLst>
            </p:cNvPr>
            <p:cNvGrpSpPr/>
            <p:nvPr/>
          </p:nvGrpSpPr>
          <p:grpSpPr>
            <a:xfrm>
              <a:off x="1400622" y="2645510"/>
              <a:ext cx="772758" cy="3253391"/>
              <a:chOff x="5857439" y="1613572"/>
              <a:chExt cx="970033" cy="3981784"/>
            </a:xfrm>
          </p:grpSpPr>
          <p:sp>
            <p:nvSpPr>
              <p:cNvPr id="21" name="Freeform 25">
                <a:extLst>
                  <a:ext uri="{FF2B5EF4-FFF2-40B4-BE49-F238E27FC236}">
                    <a16:creationId xmlns="" xmlns:a16="http://schemas.microsoft.com/office/drawing/2014/main" id="{0E063C6E-CF99-426C-8C87-992C7D19D38D}"/>
                  </a:ext>
                </a:extLst>
              </p:cNvPr>
              <p:cNvSpPr>
                <a:spLocks/>
              </p:cNvSpPr>
              <p:nvPr/>
            </p:nvSpPr>
            <p:spPr bwMode="auto">
              <a:xfrm>
                <a:off x="5873012" y="2198688"/>
                <a:ext cx="915990" cy="954087"/>
              </a:xfrm>
              <a:custGeom>
                <a:avLst/>
                <a:gdLst>
                  <a:gd name="T0" fmla="*/ 241 w 244"/>
                  <a:gd name="T1" fmla="*/ 131 h 254"/>
                  <a:gd name="T2" fmla="*/ 238 w 244"/>
                  <a:gd name="T3" fmla="*/ 81 h 254"/>
                  <a:gd name="T4" fmla="*/ 222 w 244"/>
                  <a:gd name="T5" fmla="*/ 38 h 254"/>
                  <a:gd name="T6" fmla="*/ 176 w 244"/>
                  <a:gd name="T7" fmla="*/ 20 h 254"/>
                  <a:gd name="T8" fmla="*/ 172 w 244"/>
                  <a:gd name="T9" fmla="*/ 12 h 254"/>
                  <a:gd name="T10" fmla="*/ 165 w 244"/>
                  <a:gd name="T11" fmla="*/ 0 h 254"/>
                  <a:gd name="T12" fmla="*/ 150 w 244"/>
                  <a:gd name="T13" fmla="*/ 1 h 254"/>
                  <a:gd name="T14" fmla="*/ 92 w 244"/>
                  <a:gd name="T15" fmla="*/ 8 h 254"/>
                  <a:gd name="T16" fmla="*/ 82 w 244"/>
                  <a:gd name="T17" fmla="*/ 19 h 254"/>
                  <a:gd name="T18" fmla="*/ 70 w 244"/>
                  <a:gd name="T19" fmla="*/ 31 h 254"/>
                  <a:gd name="T20" fmla="*/ 50 w 244"/>
                  <a:gd name="T21" fmla="*/ 40 h 254"/>
                  <a:gd name="T22" fmla="*/ 27 w 244"/>
                  <a:gd name="T23" fmla="*/ 56 h 254"/>
                  <a:gd name="T24" fmla="*/ 7 w 244"/>
                  <a:gd name="T25" fmla="*/ 111 h 254"/>
                  <a:gd name="T26" fmla="*/ 0 w 244"/>
                  <a:gd name="T27" fmla="*/ 154 h 254"/>
                  <a:gd name="T28" fmla="*/ 19 w 244"/>
                  <a:gd name="T29" fmla="*/ 160 h 254"/>
                  <a:gd name="T30" fmla="*/ 24 w 244"/>
                  <a:gd name="T31" fmla="*/ 181 h 254"/>
                  <a:gd name="T32" fmla="*/ 26 w 244"/>
                  <a:gd name="T33" fmla="*/ 212 h 254"/>
                  <a:gd name="T34" fmla="*/ 35 w 244"/>
                  <a:gd name="T35" fmla="*/ 245 h 254"/>
                  <a:gd name="T36" fmla="*/ 36 w 244"/>
                  <a:gd name="T37" fmla="*/ 254 h 254"/>
                  <a:gd name="T38" fmla="*/ 82 w 244"/>
                  <a:gd name="T39" fmla="*/ 245 h 254"/>
                  <a:gd name="T40" fmla="*/ 185 w 244"/>
                  <a:gd name="T41" fmla="*/ 250 h 254"/>
                  <a:gd name="T42" fmla="*/ 199 w 244"/>
                  <a:gd name="T43" fmla="*/ 235 h 254"/>
                  <a:gd name="T44" fmla="*/ 190 w 244"/>
                  <a:gd name="T45" fmla="*/ 207 h 254"/>
                  <a:gd name="T46" fmla="*/ 194 w 244"/>
                  <a:gd name="T47" fmla="*/ 189 h 254"/>
                  <a:gd name="T48" fmla="*/ 204 w 244"/>
                  <a:gd name="T49" fmla="*/ 175 h 254"/>
                  <a:gd name="T50" fmla="*/ 202 w 244"/>
                  <a:gd name="T51" fmla="*/ 155 h 254"/>
                  <a:gd name="T52" fmla="*/ 244 w 244"/>
                  <a:gd name="T53" fmla="*/ 147 h 254"/>
                  <a:gd name="T54" fmla="*/ 241 w 244"/>
                  <a:gd name="T55" fmla="*/ 13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54">
                    <a:moveTo>
                      <a:pt x="241" y="131"/>
                    </a:moveTo>
                    <a:cubicBezTo>
                      <a:pt x="239" y="124"/>
                      <a:pt x="240" y="91"/>
                      <a:pt x="238" y="81"/>
                    </a:cubicBezTo>
                    <a:cubicBezTo>
                      <a:pt x="237" y="71"/>
                      <a:pt x="230" y="45"/>
                      <a:pt x="222" y="38"/>
                    </a:cubicBezTo>
                    <a:cubicBezTo>
                      <a:pt x="213" y="32"/>
                      <a:pt x="180" y="24"/>
                      <a:pt x="176" y="20"/>
                    </a:cubicBezTo>
                    <a:cubicBezTo>
                      <a:pt x="173" y="16"/>
                      <a:pt x="172" y="15"/>
                      <a:pt x="172" y="12"/>
                    </a:cubicBezTo>
                    <a:cubicBezTo>
                      <a:pt x="172" y="9"/>
                      <a:pt x="167" y="1"/>
                      <a:pt x="165" y="0"/>
                    </a:cubicBezTo>
                    <a:cubicBezTo>
                      <a:pt x="162" y="0"/>
                      <a:pt x="152" y="1"/>
                      <a:pt x="150" y="1"/>
                    </a:cubicBezTo>
                    <a:cubicBezTo>
                      <a:pt x="147" y="2"/>
                      <a:pt x="110" y="1"/>
                      <a:pt x="92" y="8"/>
                    </a:cubicBezTo>
                    <a:cubicBezTo>
                      <a:pt x="92" y="8"/>
                      <a:pt x="88" y="15"/>
                      <a:pt x="82" y="19"/>
                    </a:cubicBezTo>
                    <a:cubicBezTo>
                      <a:pt x="76" y="23"/>
                      <a:pt x="75" y="28"/>
                      <a:pt x="70" y="31"/>
                    </a:cubicBezTo>
                    <a:cubicBezTo>
                      <a:pt x="65" y="34"/>
                      <a:pt x="57" y="39"/>
                      <a:pt x="50" y="40"/>
                    </a:cubicBezTo>
                    <a:cubicBezTo>
                      <a:pt x="43" y="41"/>
                      <a:pt x="33" y="49"/>
                      <a:pt x="27" y="56"/>
                    </a:cubicBezTo>
                    <a:cubicBezTo>
                      <a:pt x="20" y="64"/>
                      <a:pt x="10" y="92"/>
                      <a:pt x="7" y="111"/>
                    </a:cubicBezTo>
                    <a:cubicBezTo>
                      <a:pt x="4" y="131"/>
                      <a:pt x="0" y="154"/>
                      <a:pt x="0" y="154"/>
                    </a:cubicBezTo>
                    <a:cubicBezTo>
                      <a:pt x="0" y="154"/>
                      <a:pt x="11" y="160"/>
                      <a:pt x="19" y="160"/>
                    </a:cubicBezTo>
                    <a:cubicBezTo>
                      <a:pt x="19" y="160"/>
                      <a:pt x="21" y="171"/>
                      <a:pt x="24" y="181"/>
                    </a:cubicBezTo>
                    <a:cubicBezTo>
                      <a:pt x="28" y="190"/>
                      <a:pt x="25" y="203"/>
                      <a:pt x="26" y="212"/>
                    </a:cubicBezTo>
                    <a:cubicBezTo>
                      <a:pt x="27" y="221"/>
                      <a:pt x="33" y="237"/>
                      <a:pt x="35" y="245"/>
                    </a:cubicBezTo>
                    <a:cubicBezTo>
                      <a:pt x="36" y="254"/>
                      <a:pt x="36" y="254"/>
                      <a:pt x="36" y="254"/>
                    </a:cubicBezTo>
                    <a:cubicBezTo>
                      <a:pt x="36" y="254"/>
                      <a:pt x="36" y="246"/>
                      <a:pt x="82" y="245"/>
                    </a:cubicBezTo>
                    <a:cubicBezTo>
                      <a:pt x="128" y="243"/>
                      <a:pt x="174" y="252"/>
                      <a:pt x="185" y="250"/>
                    </a:cubicBezTo>
                    <a:cubicBezTo>
                      <a:pt x="195" y="248"/>
                      <a:pt x="199" y="240"/>
                      <a:pt x="199" y="235"/>
                    </a:cubicBezTo>
                    <a:cubicBezTo>
                      <a:pt x="199" y="231"/>
                      <a:pt x="188" y="213"/>
                      <a:pt x="190" y="207"/>
                    </a:cubicBezTo>
                    <a:cubicBezTo>
                      <a:pt x="191" y="201"/>
                      <a:pt x="192" y="191"/>
                      <a:pt x="194" y="189"/>
                    </a:cubicBezTo>
                    <a:cubicBezTo>
                      <a:pt x="197" y="186"/>
                      <a:pt x="201" y="178"/>
                      <a:pt x="204" y="175"/>
                    </a:cubicBezTo>
                    <a:cubicBezTo>
                      <a:pt x="207" y="171"/>
                      <a:pt x="202" y="155"/>
                      <a:pt x="202" y="155"/>
                    </a:cubicBezTo>
                    <a:cubicBezTo>
                      <a:pt x="202" y="155"/>
                      <a:pt x="232" y="154"/>
                      <a:pt x="244" y="147"/>
                    </a:cubicBezTo>
                    <a:cubicBezTo>
                      <a:pt x="244" y="147"/>
                      <a:pt x="244" y="138"/>
                      <a:pt x="241" y="1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4">
                <a:extLst>
                  <a:ext uri="{FF2B5EF4-FFF2-40B4-BE49-F238E27FC236}">
                    <a16:creationId xmlns="" xmlns:a16="http://schemas.microsoft.com/office/drawing/2014/main" id="{F79EA7B5-D86D-43D2-B557-811DDE9255BF}"/>
                  </a:ext>
                </a:extLst>
              </p:cNvPr>
              <p:cNvSpPr>
                <a:spLocks/>
              </p:cNvSpPr>
              <p:nvPr/>
            </p:nvSpPr>
            <p:spPr bwMode="auto">
              <a:xfrm>
                <a:off x="5857439" y="1613572"/>
                <a:ext cx="970033" cy="3981784"/>
              </a:xfrm>
              <a:custGeom>
                <a:avLst/>
                <a:gdLst>
                  <a:gd name="connsiteX0" fmla="*/ 910137 w 970031"/>
                  <a:gd name="connsiteY0" fmla="*/ 1126095 h 3981784"/>
                  <a:gd name="connsiteX1" fmla="*/ 920335 w 970031"/>
                  <a:gd name="connsiteY1" fmla="*/ 1129206 h 3981784"/>
                  <a:gd name="connsiteX2" fmla="*/ 935337 w 970031"/>
                  <a:gd name="connsiteY2" fmla="*/ 1264482 h 3981784"/>
                  <a:gd name="connsiteX3" fmla="*/ 969094 w 970031"/>
                  <a:gd name="connsiteY3" fmla="*/ 1433576 h 3981784"/>
                  <a:gd name="connsiteX4" fmla="*/ 946589 w 970031"/>
                  <a:gd name="connsiteY4" fmla="*/ 1501214 h 3981784"/>
                  <a:gd name="connsiteX5" fmla="*/ 864074 w 970031"/>
                  <a:gd name="connsiteY5" fmla="*/ 1613943 h 3981784"/>
                  <a:gd name="connsiteX6" fmla="*/ 766556 w 970031"/>
                  <a:gd name="connsiteY6" fmla="*/ 1711642 h 3981784"/>
                  <a:gd name="connsiteX7" fmla="*/ 751692 w 970031"/>
                  <a:gd name="connsiteY7" fmla="*/ 1730100 h 3981784"/>
                  <a:gd name="connsiteX8" fmla="*/ 760314 w 970031"/>
                  <a:gd name="connsiteY8" fmla="*/ 1764258 h 3981784"/>
                  <a:gd name="connsiteX9" fmla="*/ 766891 w 970031"/>
                  <a:gd name="connsiteY9" fmla="*/ 1798547 h 3981784"/>
                  <a:gd name="connsiteX10" fmla="*/ 763133 w 970031"/>
                  <a:gd name="connsiteY10" fmla="*/ 1926310 h 3981784"/>
                  <a:gd name="connsiteX11" fmla="*/ 706765 w 970031"/>
                  <a:gd name="connsiteY11" fmla="*/ 2226928 h 3981784"/>
                  <a:gd name="connsiteX12" fmla="*/ 609061 w 970031"/>
                  <a:gd name="connsiteY12" fmla="*/ 2591427 h 3981784"/>
                  <a:gd name="connsiteX13" fmla="*/ 601545 w 970031"/>
                  <a:gd name="connsiteY13" fmla="*/ 2877014 h 3981784"/>
                  <a:gd name="connsiteX14" fmla="*/ 609061 w 970031"/>
                  <a:gd name="connsiteY14" fmla="*/ 3560919 h 3981784"/>
                  <a:gd name="connsiteX15" fmla="*/ 661671 w 970031"/>
                  <a:gd name="connsiteY15" fmla="*/ 3748806 h 3981784"/>
                  <a:gd name="connsiteX16" fmla="*/ 684218 w 970031"/>
                  <a:gd name="connsiteY16" fmla="*/ 3820202 h 3981784"/>
                  <a:gd name="connsiteX17" fmla="*/ 672944 w 970031"/>
                  <a:gd name="connsiteY17" fmla="*/ 3932934 h 3981784"/>
                  <a:gd name="connsiteX18" fmla="*/ 676702 w 970031"/>
                  <a:gd name="connsiteY18" fmla="*/ 3974269 h 3981784"/>
                  <a:gd name="connsiteX19" fmla="*/ 582756 w 970031"/>
                  <a:gd name="connsiteY19" fmla="*/ 3981784 h 3981784"/>
                  <a:gd name="connsiteX20" fmla="*/ 594029 w 970031"/>
                  <a:gd name="connsiteY20" fmla="*/ 3887841 h 3981784"/>
                  <a:gd name="connsiteX21" fmla="*/ 522630 w 970031"/>
                  <a:gd name="connsiteY21" fmla="*/ 3921661 h 3981784"/>
                  <a:gd name="connsiteX22" fmla="*/ 522630 w 970031"/>
                  <a:gd name="connsiteY22" fmla="*/ 3970511 h 3981784"/>
                  <a:gd name="connsiteX23" fmla="*/ 496325 w 970031"/>
                  <a:gd name="connsiteY23" fmla="*/ 3981784 h 3981784"/>
                  <a:gd name="connsiteX24" fmla="*/ 319706 w 970031"/>
                  <a:gd name="connsiteY24" fmla="*/ 3978027 h 3981784"/>
                  <a:gd name="connsiteX25" fmla="*/ 206971 w 970031"/>
                  <a:gd name="connsiteY25" fmla="*/ 3970511 h 3981784"/>
                  <a:gd name="connsiteX26" fmla="*/ 210729 w 970031"/>
                  <a:gd name="connsiteY26" fmla="*/ 3932934 h 3981784"/>
                  <a:gd name="connsiteX27" fmla="*/ 323464 w 970031"/>
                  <a:gd name="connsiteY27" fmla="*/ 3906630 h 3981784"/>
                  <a:gd name="connsiteX28" fmla="*/ 349769 w 970031"/>
                  <a:gd name="connsiteY28" fmla="*/ 3854022 h 3981784"/>
                  <a:gd name="connsiteX29" fmla="*/ 346011 w 970031"/>
                  <a:gd name="connsiteY29" fmla="*/ 3760079 h 3981784"/>
                  <a:gd name="connsiteX30" fmla="*/ 334738 w 970031"/>
                  <a:gd name="connsiteY30" fmla="*/ 3748806 h 3981784"/>
                  <a:gd name="connsiteX31" fmla="*/ 330980 w 970031"/>
                  <a:gd name="connsiteY31" fmla="*/ 3297879 h 3981784"/>
                  <a:gd name="connsiteX32" fmla="*/ 297159 w 970031"/>
                  <a:gd name="connsiteY32" fmla="*/ 3162601 h 3981784"/>
                  <a:gd name="connsiteX33" fmla="*/ 274612 w 970031"/>
                  <a:gd name="connsiteY33" fmla="*/ 3076173 h 3981784"/>
                  <a:gd name="connsiteX34" fmla="*/ 173150 w 970031"/>
                  <a:gd name="connsiteY34" fmla="*/ 2719189 h 3981784"/>
                  <a:gd name="connsiteX35" fmla="*/ 45383 w 970031"/>
                  <a:gd name="connsiteY35" fmla="*/ 2170562 h 3981784"/>
                  <a:gd name="connsiteX36" fmla="*/ 289 w 970031"/>
                  <a:gd name="connsiteY36" fmla="*/ 1922552 h 3981784"/>
                  <a:gd name="connsiteX37" fmla="*/ 30351 w 970031"/>
                  <a:gd name="connsiteY37" fmla="*/ 1798547 h 3981784"/>
                  <a:gd name="connsiteX38" fmla="*/ 56656 w 970031"/>
                  <a:gd name="connsiteY38" fmla="*/ 1704604 h 3981784"/>
                  <a:gd name="connsiteX39" fmla="*/ 57794 w 970031"/>
                  <a:gd name="connsiteY39" fmla="*/ 1703643 h 3981784"/>
                  <a:gd name="connsiteX40" fmla="*/ 56856 w 970031"/>
                  <a:gd name="connsiteY40" fmla="*/ 1704304 h 3981784"/>
                  <a:gd name="connsiteX41" fmla="*/ 60633 w 970031"/>
                  <a:gd name="connsiteY41" fmla="*/ 1610460 h 3981784"/>
                  <a:gd name="connsiteX42" fmla="*/ 71964 w 970031"/>
                  <a:gd name="connsiteY42" fmla="*/ 1531630 h 3981784"/>
                  <a:gd name="connsiteX43" fmla="*/ 105959 w 970031"/>
                  <a:gd name="connsiteY43" fmla="*/ 1441539 h 3981784"/>
                  <a:gd name="connsiteX44" fmla="*/ 117291 w 970031"/>
                  <a:gd name="connsiteY44" fmla="*/ 1343941 h 3981784"/>
                  <a:gd name="connsiteX45" fmla="*/ 153941 w 970031"/>
                  <a:gd name="connsiteY45" fmla="*/ 1498609 h 3981784"/>
                  <a:gd name="connsiteX46" fmla="*/ 158791 w 970031"/>
                  <a:gd name="connsiteY46" fmla="*/ 1523870 h 3981784"/>
                  <a:gd name="connsiteX47" fmla="*/ 180372 w 970031"/>
                  <a:gd name="connsiteY47" fmla="*/ 1512197 h 3981784"/>
                  <a:gd name="connsiteX48" fmla="*/ 330980 w 970031"/>
                  <a:gd name="connsiteY48" fmla="*/ 1497929 h 3981784"/>
                  <a:gd name="connsiteX49" fmla="*/ 684218 w 970031"/>
                  <a:gd name="connsiteY49" fmla="*/ 1516718 h 3981784"/>
                  <a:gd name="connsiteX50" fmla="*/ 710523 w 970031"/>
                  <a:gd name="connsiteY50" fmla="*/ 1497929 h 3981784"/>
                  <a:gd name="connsiteX51" fmla="*/ 706765 w 970031"/>
                  <a:gd name="connsiteY51" fmla="*/ 1569326 h 3981784"/>
                  <a:gd name="connsiteX52" fmla="*/ 713224 w 970031"/>
                  <a:gd name="connsiteY52" fmla="*/ 1594338 h 3981784"/>
                  <a:gd name="connsiteX53" fmla="*/ 719388 w 970031"/>
                  <a:gd name="connsiteY53" fmla="*/ 1615880 h 3981784"/>
                  <a:gd name="connsiteX54" fmla="*/ 743114 w 970031"/>
                  <a:gd name="connsiteY54" fmla="*/ 1591104 h 3981784"/>
                  <a:gd name="connsiteX55" fmla="*/ 819066 w 970031"/>
                  <a:gd name="connsiteY55" fmla="*/ 1471152 h 3981784"/>
                  <a:gd name="connsiteX56" fmla="*/ 830318 w 970031"/>
                  <a:gd name="connsiteY56" fmla="*/ 1433576 h 3981784"/>
                  <a:gd name="connsiteX57" fmla="*/ 819066 w 970031"/>
                  <a:gd name="connsiteY57" fmla="*/ 1335877 h 3981784"/>
                  <a:gd name="connsiteX58" fmla="*/ 774058 w 970031"/>
                  <a:gd name="connsiteY58" fmla="*/ 1166783 h 3981784"/>
                  <a:gd name="connsiteX59" fmla="*/ 910137 w 970031"/>
                  <a:gd name="connsiteY59" fmla="*/ 1126095 h 3981784"/>
                  <a:gd name="connsiteX60" fmla="*/ 507769 w 970031"/>
                  <a:gd name="connsiteY60" fmla="*/ 791 h 3981784"/>
                  <a:gd name="connsiteX61" fmla="*/ 559949 w 970031"/>
                  <a:gd name="connsiteY61" fmla="*/ 12955 h 3981784"/>
                  <a:gd name="connsiteX62" fmla="*/ 672518 w 970031"/>
                  <a:gd name="connsiteY62" fmla="*/ 118259 h 3981784"/>
                  <a:gd name="connsiteX63" fmla="*/ 665013 w 970031"/>
                  <a:gd name="connsiteY63" fmla="*/ 283737 h 3981784"/>
                  <a:gd name="connsiteX64" fmla="*/ 676270 w 970031"/>
                  <a:gd name="connsiteY64" fmla="*/ 321346 h 3981784"/>
                  <a:gd name="connsiteX65" fmla="*/ 631243 w 970031"/>
                  <a:gd name="connsiteY65" fmla="*/ 415368 h 3981784"/>
                  <a:gd name="connsiteX66" fmla="*/ 608729 w 970031"/>
                  <a:gd name="connsiteY66" fmla="*/ 419129 h 3981784"/>
                  <a:gd name="connsiteX67" fmla="*/ 578711 w 970031"/>
                  <a:gd name="connsiteY67" fmla="*/ 603411 h 3981784"/>
                  <a:gd name="connsiteX68" fmla="*/ 533684 w 970031"/>
                  <a:gd name="connsiteY68" fmla="*/ 648541 h 3981784"/>
                  <a:gd name="connsiteX69" fmla="*/ 406106 w 970031"/>
                  <a:gd name="connsiteY69" fmla="*/ 750085 h 3981784"/>
                  <a:gd name="connsiteX70" fmla="*/ 308547 w 970031"/>
                  <a:gd name="connsiteY70" fmla="*/ 919324 h 3981784"/>
                  <a:gd name="connsiteX71" fmla="*/ 346070 w 970031"/>
                  <a:gd name="connsiteY71" fmla="*/ 656063 h 3981784"/>
                  <a:gd name="connsiteX72" fmla="*/ 361079 w 970031"/>
                  <a:gd name="connsiteY72" fmla="*/ 622215 h 3981784"/>
                  <a:gd name="connsiteX73" fmla="*/ 364831 w 970031"/>
                  <a:gd name="connsiteY73" fmla="*/ 562042 h 3981784"/>
                  <a:gd name="connsiteX74" fmla="*/ 357327 w 970031"/>
                  <a:gd name="connsiteY74" fmla="*/ 501868 h 3981784"/>
                  <a:gd name="connsiteX75" fmla="*/ 319804 w 970031"/>
                  <a:gd name="connsiteY75" fmla="*/ 422889 h 3981784"/>
                  <a:gd name="connsiteX76" fmla="*/ 312299 w 970031"/>
                  <a:gd name="connsiteY76" fmla="*/ 377759 h 3981784"/>
                  <a:gd name="connsiteX77" fmla="*/ 301043 w 970031"/>
                  <a:gd name="connsiteY77" fmla="*/ 351433 h 3981784"/>
                  <a:gd name="connsiteX78" fmla="*/ 293538 w 970031"/>
                  <a:gd name="connsiteY78" fmla="*/ 283737 h 3981784"/>
                  <a:gd name="connsiteX79" fmla="*/ 297290 w 970031"/>
                  <a:gd name="connsiteY79" fmla="*/ 238607 h 3981784"/>
                  <a:gd name="connsiteX80" fmla="*/ 308547 w 970031"/>
                  <a:gd name="connsiteY80" fmla="*/ 231085 h 3981784"/>
                  <a:gd name="connsiteX81" fmla="*/ 361079 w 970031"/>
                  <a:gd name="connsiteY81" fmla="*/ 46803 h 3981784"/>
                  <a:gd name="connsiteX82" fmla="*/ 507769 w 970031"/>
                  <a:gd name="connsiteY82" fmla="*/ 791 h 398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0031" h="3981784">
                    <a:moveTo>
                      <a:pt x="910137" y="1126095"/>
                    </a:moveTo>
                    <a:cubicBezTo>
                      <a:pt x="916115" y="1126153"/>
                      <a:pt x="919397" y="1127328"/>
                      <a:pt x="920335" y="1129206"/>
                    </a:cubicBezTo>
                    <a:cubicBezTo>
                      <a:pt x="927836" y="1132964"/>
                      <a:pt x="931587" y="1230663"/>
                      <a:pt x="935337" y="1264482"/>
                    </a:cubicBezTo>
                    <a:cubicBezTo>
                      <a:pt x="939088" y="1298301"/>
                      <a:pt x="965343" y="1414788"/>
                      <a:pt x="969094" y="1433576"/>
                    </a:cubicBezTo>
                    <a:cubicBezTo>
                      <a:pt x="972844" y="1452364"/>
                      <a:pt x="965343" y="1471152"/>
                      <a:pt x="946589" y="1501214"/>
                    </a:cubicBezTo>
                    <a:cubicBezTo>
                      <a:pt x="931587" y="1531275"/>
                      <a:pt x="890329" y="1595155"/>
                      <a:pt x="864074" y="1613943"/>
                    </a:cubicBezTo>
                    <a:cubicBezTo>
                      <a:pt x="837819" y="1632731"/>
                      <a:pt x="785310" y="1696611"/>
                      <a:pt x="766556" y="1711642"/>
                    </a:cubicBezTo>
                    <a:lnTo>
                      <a:pt x="751692" y="1730100"/>
                    </a:lnTo>
                    <a:lnTo>
                      <a:pt x="760314" y="1764258"/>
                    </a:lnTo>
                    <a:cubicBezTo>
                      <a:pt x="763133" y="1776940"/>
                      <a:pt x="765012" y="1787274"/>
                      <a:pt x="766891" y="1798547"/>
                    </a:cubicBezTo>
                    <a:cubicBezTo>
                      <a:pt x="766891" y="1824851"/>
                      <a:pt x="774406" y="1892490"/>
                      <a:pt x="763133" y="1926310"/>
                    </a:cubicBezTo>
                    <a:cubicBezTo>
                      <a:pt x="751859" y="1960129"/>
                      <a:pt x="725554" y="2106680"/>
                      <a:pt x="706765" y="2226928"/>
                    </a:cubicBezTo>
                    <a:cubicBezTo>
                      <a:pt x="684218" y="2350932"/>
                      <a:pt x="624092" y="2531303"/>
                      <a:pt x="609061" y="2591427"/>
                    </a:cubicBezTo>
                    <a:cubicBezTo>
                      <a:pt x="594029" y="2651550"/>
                      <a:pt x="605303" y="2831921"/>
                      <a:pt x="601545" y="2877014"/>
                    </a:cubicBezTo>
                    <a:cubicBezTo>
                      <a:pt x="597787" y="2918349"/>
                      <a:pt x="594029" y="3478250"/>
                      <a:pt x="609061" y="3560919"/>
                    </a:cubicBezTo>
                    <a:cubicBezTo>
                      <a:pt x="627850" y="3643589"/>
                      <a:pt x="654155" y="3730017"/>
                      <a:pt x="661671" y="3748806"/>
                    </a:cubicBezTo>
                    <a:cubicBezTo>
                      <a:pt x="669186" y="3763836"/>
                      <a:pt x="691734" y="3786383"/>
                      <a:pt x="684218" y="3820202"/>
                    </a:cubicBezTo>
                    <a:cubicBezTo>
                      <a:pt x="676702" y="3854022"/>
                      <a:pt x="669186" y="3910388"/>
                      <a:pt x="672944" y="3932934"/>
                    </a:cubicBezTo>
                    <a:cubicBezTo>
                      <a:pt x="676702" y="3959238"/>
                      <a:pt x="676702" y="3974269"/>
                      <a:pt x="676702" y="3974269"/>
                    </a:cubicBezTo>
                    <a:cubicBezTo>
                      <a:pt x="676702" y="3974269"/>
                      <a:pt x="676702" y="3974269"/>
                      <a:pt x="582756" y="3981784"/>
                    </a:cubicBezTo>
                    <a:cubicBezTo>
                      <a:pt x="582756" y="3981784"/>
                      <a:pt x="605303" y="3895357"/>
                      <a:pt x="594029" y="3887841"/>
                    </a:cubicBezTo>
                    <a:cubicBezTo>
                      <a:pt x="582756" y="3884084"/>
                      <a:pt x="545177" y="3902872"/>
                      <a:pt x="522630" y="3921661"/>
                    </a:cubicBezTo>
                    <a:cubicBezTo>
                      <a:pt x="522630" y="3921661"/>
                      <a:pt x="526388" y="3966754"/>
                      <a:pt x="522630" y="3970511"/>
                    </a:cubicBezTo>
                    <a:cubicBezTo>
                      <a:pt x="518872" y="3970511"/>
                      <a:pt x="500083" y="3981784"/>
                      <a:pt x="496325" y="3981784"/>
                    </a:cubicBezTo>
                    <a:cubicBezTo>
                      <a:pt x="492567" y="3981784"/>
                      <a:pt x="319706" y="3978027"/>
                      <a:pt x="319706" y="3978027"/>
                    </a:cubicBezTo>
                    <a:cubicBezTo>
                      <a:pt x="319706" y="3978027"/>
                      <a:pt x="222002" y="3985542"/>
                      <a:pt x="206971" y="3970511"/>
                    </a:cubicBezTo>
                    <a:cubicBezTo>
                      <a:pt x="191939" y="3959238"/>
                      <a:pt x="195697" y="3944207"/>
                      <a:pt x="210729" y="3932934"/>
                    </a:cubicBezTo>
                    <a:cubicBezTo>
                      <a:pt x="225760" y="3921661"/>
                      <a:pt x="312191" y="3917903"/>
                      <a:pt x="323464" y="3906630"/>
                    </a:cubicBezTo>
                    <a:cubicBezTo>
                      <a:pt x="334738" y="3891599"/>
                      <a:pt x="349769" y="3865295"/>
                      <a:pt x="349769" y="3854022"/>
                    </a:cubicBezTo>
                    <a:cubicBezTo>
                      <a:pt x="353527" y="3842749"/>
                      <a:pt x="346011" y="3767594"/>
                      <a:pt x="346011" y="3760079"/>
                    </a:cubicBezTo>
                    <a:cubicBezTo>
                      <a:pt x="346011" y="3760079"/>
                      <a:pt x="346011" y="3760079"/>
                      <a:pt x="334738" y="3748806"/>
                    </a:cubicBezTo>
                    <a:cubicBezTo>
                      <a:pt x="334738" y="3748806"/>
                      <a:pt x="338496" y="3354245"/>
                      <a:pt x="330980" y="3297879"/>
                    </a:cubicBezTo>
                    <a:cubicBezTo>
                      <a:pt x="327222" y="3241513"/>
                      <a:pt x="304675" y="3211451"/>
                      <a:pt x="297159" y="3162601"/>
                    </a:cubicBezTo>
                    <a:cubicBezTo>
                      <a:pt x="285886" y="3113750"/>
                      <a:pt x="285886" y="3091204"/>
                      <a:pt x="274612" y="3076173"/>
                    </a:cubicBezTo>
                    <a:cubicBezTo>
                      <a:pt x="259581" y="3064900"/>
                      <a:pt x="195697" y="2813132"/>
                      <a:pt x="173150" y="2719189"/>
                    </a:cubicBezTo>
                    <a:cubicBezTo>
                      <a:pt x="146845" y="2629004"/>
                      <a:pt x="60415" y="2249474"/>
                      <a:pt x="45383" y="2170562"/>
                    </a:cubicBezTo>
                    <a:cubicBezTo>
                      <a:pt x="30351" y="2095407"/>
                      <a:pt x="-3469" y="1963887"/>
                      <a:pt x="289" y="1922552"/>
                    </a:cubicBezTo>
                    <a:cubicBezTo>
                      <a:pt x="289" y="1877459"/>
                      <a:pt x="30351" y="1813578"/>
                      <a:pt x="30351" y="1798547"/>
                    </a:cubicBezTo>
                    <a:cubicBezTo>
                      <a:pt x="30351" y="1783516"/>
                      <a:pt x="41625" y="1708362"/>
                      <a:pt x="56656" y="1704604"/>
                    </a:cubicBezTo>
                    <a:lnTo>
                      <a:pt x="57794" y="1703643"/>
                    </a:lnTo>
                    <a:lnTo>
                      <a:pt x="56856" y="1704304"/>
                    </a:lnTo>
                    <a:cubicBezTo>
                      <a:pt x="56856" y="1704304"/>
                      <a:pt x="60633" y="1636736"/>
                      <a:pt x="60633" y="1610460"/>
                    </a:cubicBezTo>
                    <a:cubicBezTo>
                      <a:pt x="60633" y="1587937"/>
                      <a:pt x="68187" y="1561660"/>
                      <a:pt x="71964" y="1531630"/>
                    </a:cubicBezTo>
                    <a:cubicBezTo>
                      <a:pt x="75742" y="1505354"/>
                      <a:pt x="102182" y="1460308"/>
                      <a:pt x="105959" y="1441539"/>
                    </a:cubicBezTo>
                    <a:cubicBezTo>
                      <a:pt x="113513" y="1426524"/>
                      <a:pt x="117291" y="1343941"/>
                      <a:pt x="117291" y="1343941"/>
                    </a:cubicBezTo>
                    <a:cubicBezTo>
                      <a:pt x="125790" y="1374910"/>
                      <a:pt x="144911" y="1456555"/>
                      <a:pt x="153941" y="1498609"/>
                    </a:cubicBezTo>
                    <a:lnTo>
                      <a:pt x="158791" y="1523870"/>
                    </a:lnTo>
                    <a:lnTo>
                      <a:pt x="180372" y="1512197"/>
                    </a:lnTo>
                    <a:cubicBezTo>
                      <a:pt x="208380" y="1502157"/>
                      <a:pt x="254883" y="1497929"/>
                      <a:pt x="330980" y="1497929"/>
                    </a:cubicBezTo>
                    <a:cubicBezTo>
                      <a:pt x="432442" y="1497929"/>
                      <a:pt x="669186" y="1516718"/>
                      <a:pt x="684218" y="1516718"/>
                    </a:cubicBezTo>
                    <a:cubicBezTo>
                      <a:pt x="703007" y="1512960"/>
                      <a:pt x="710523" y="1497929"/>
                      <a:pt x="710523" y="1497929"/>
                    </a:cubicBezTo>
                    <a:cubicBezTo>
                      <a:pt x="714281" y="1509202"/>
                      <a:pt x="703007" y="1554295"/>
                      <a:pt x="706765" y="1569326"/>
                    </a:cubicBezTo>
                    <a:cubicBezTo>
                      <a:pt x="707704" y="1574023"/>
                      <a:pt x="710053" y="1582948"/>
                      <a:pt x="713224" y="1594338"/>
                    </a:cubicBezTo>
                    <a:lnTo>
                      <a:pt x="719388" y="1615880"/>
                    </a:lnTo>
                    <a:lnTo>
                      <a:pt x="743114" y="1591104"/>
                    </a:lnTo>
                    <a:cubicBezTo>
                      <a:pt x="776871" y="1547950"/>
                      <a:pt x="819066" y="1476789"/>
                      <a:pt x="819066" y="1471152"/>
                    </a:cubicBezTo>
                    <a:cubicBezTo>
                      <a:pt x="819066" y="1467395"/>
                      <a:pt x="834069" y="1456122"/>
                      <a:pt x="830318" y="1433576"/>
                    </a:cubicBezTo>
                    <a:cubicBezTo>
                      <a:pt x="826567" y="1411030"/>
                      <a:pt x="830318" y="1365938"/>
                      <a:pt x="819066" y="1335877"/>
                    </a:cubicBezTo>
                    <a:cubicBezTo>
                      <a:pt x="807814" y="1305816"/>
                      <a:pt x="774058" y="1166783"/>
                      <a:pt x="774058" y="1166783"/>
                    </a:cubicBezTo>
                    <a:cubicBezTo>
                      <a:pt x="850009" y="1135782"/>
                      <a:pt x="892204" y="1125919"/>
                      <a:pt x="910137" y="1126095"/>
                    </a:cubicBezTo>
                    <a:close/>
                    <a:moveTo>
                      <a:pt x="507769" y="791"/>
                    </a:moveTo>
                    <a:cubicBezTo>
                      <a:pt x="526179" y="2378"/>
                      <a:pt x="544002" y="6374"/>
                      <a:pt x="559949" y="12955"/>
                    </a:cubicBezTo>
                    <a:cubicBezTo>
                      <a:pt x="642499" y="46803"/>
                      <a:pt x="650004" y="73129"/>
                      <a:pt x="672518" y="118259"/>
                    </a:cubicBezTo>
                    <a:cubicBezTo>
                      <a:pt x="695031" y="167151"/>
                      <a:pt x="665013" y="283737"/>
                      <a:pt x="665013" y="283737"/>
                    </a:cubicBezTo>
                    <a:cubicBezTo>
                      <a:pt x="680022" y="291259"/>
                      <a:pt x="676270" y="321346"/>
                      <a:pt x="676270" y="321346"/>
                    </a:cubicBezTo>
                    <a:cubicBezTo>
                      <a:pt x="646252" y="343911"/>
                      <a:pt x="646252" y="404085"/>
                      <a:pt x="631243" y="415368"/>
                    </a:cubicBezTo>
                    <a:cubicBezTo>
                      <a:pt x="619986" y="426650"/>
                      <a:pt x="608729" y="419129"/>
                      <a:pt x="608729" y="419129"/>
                    </a:cubicBezTo>
                    <a:cubicBezTo>
                      <a:pt x="563702" y="494346"/>
                      <a:pt x="578711" y="603411"/>
                      <a:pt x="578711" y="603411"/>
                    </a:cubicBezTo>
                    <a:cubicBezTo>
                      <a:pt x="578711" y="603411"/>
                      <a:pt x="552445" y="633498"/>
                      <a:pt x="533684" y="648541"/>
                    </a:cubicBezTo>
                    <a:cubicBezTo>
                      <a:pt x="511170" y="667346"/>
                      <a:pt x="421115" y="731280"/>
                      <a:pt x="406106" y="750085"/>
                    </a:cubicBezTo>
                    <a:cubicBezTo>
                      <a:pt x="387345" y="768889"/>
                      <a:pt x="308547" y="934367"/>
                      <a:pt x="308547" y="919324"/>
                    </a:cubicBezTo>
                    <a:cubicBezTo>
                      <a:pt x="312299" y="900519"/>
                      <a:pt x="349822" y="667346"/>
                      <a:pt x="346070" y="656063"/>
                    </a:cubicBezTo>
                    <a:cubicBezTo>
                      <a:pt x="346070" y="648541"/>
                      <a:pt x="357327" y="637259"/>
                      <a:pt x="361079" y="622215"/>
                    </a:cubicBezTo>
                    <a:cubicBezTo>
                      <a:pt x="364831" y="610933"/>
                      <a:pt x="368584" y="580846"/>
                      <a:pt x="364831" y="562042"/>
                    </a:cubicBezTo>
                    <a:cubicBezTo>
                      <a:pt x="361079" y="543237"/>
                      <a:pt x="361079" y="528194"/>
                      <a:pt x="357327" y="501868"/>
                    </a:cubicBezTo>
                    <a:cubicBezTo>
                      <a:pt x="349822" y="479302"/>
                      <a:pt x="331061" y="452976"/>
                      <a:pt x="319804" y="422889"/>
                    </a:cubicBezTo>
                    <a:cubicBezTo>
                      <a:pt x="312299" y="396563"/>
                      <a:pt x="319804" y="381520"/>
                      <a:pt x="312299" y="377759"/>
                    </a:cubicBezTo>
                    <a:cubicBezTo>
                      <a:pt x="304795" y="370237"/>
                      <a:pt x="301043" y="370237"/>
                      <a:pt x="301043" y="351433"/>
                    </a:cubicBezTo>
                    <a:cubicBezTo>
                      <a:pt x="301043" y="332629"/>
                      <a:pt x="301043" y="306303"/>
                      <a:pt x="293538" y="283737"/>
                    </a:cubicBezTo>
                    <a:cubicBezTo>
                      <a:pt x="282281" y="261172"/>
                      <a:pt x="289786" y="242368"/>
                      <a:pt x="297290" y="238607"/>
                    </a:cubicBezTo>
                    <a:cubicBezTo>
                      <a:pt x="308547" y="234846"/>
                      <a:pt x="308547" y="231085"/>
                      <a:pt x="308547" y="231085"/>
                    </a:cubicBezTo>
                    <a:cubicBezTo>
                      <a:pt x="308547" y="189716"/>
                      <a:pt x="323556" y="95694"/>
                      <a:pt x="361079" y="46803"/>
                    </a:cubicBezTo>
                    <a:cubicBezTo>
                      <a:pt x="392035" y="12955"/>
                      <a:pt x="452541" y="-3969"/>
                      <a:pt x="507769" y="79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3" name="Freeform 28">
                <a:extLst>
                  <a:ext uri="{FF2B5EF4-FFF2-40B4-BE49-F238E27FC236}">
                    <a16:creationId xmlns="" xmlns:a16="http://schemas.microsoft.com/office/drawing/2014/main" id="{2A30CA32-DCED-469C-B3FA-2A4527096B9D}"/>
                  </a:ext>
                </a:extLst>
              </p:cNvPr>
              <p:cNvSpPr>
                <a:spLocks/>
              </p:cNvSpPr>
              <p:nvPr/>
            </p:nvSpPr>
            <p:spPr bwMode="auto">
              <a:xfrm>
                <a:off x="6540500" y="3125788"/>
                <a:ext cx="98425" cy="71438"/>
              </a:xfrm>
              <a:custGeom>
                <a:avLst/>
                <a:gdLst>
                  <a:gd name="T0" fmla="*/ 26 w 26"/>
                  <a:gd name="T1" fmla="*/ 15 h 19"/>
                  <a:gd name="T2" fmla="*/ 26 w 26"/>
                  <a:gd name="T3" fmla="*/ 0 h 19"/>
                  <a:gd name="T4" fmla="*/ 1 w 26"/>
                  <a:gd name="T5" fmla="*/ 5 h 19"/>
                  <a:gd name="T6" fmla="*/ 1 w 26"/>
                  <a:gd name="T7" fmla="*/ 19 h 19"/>
                  <a:gd name="T8" fmla="*/ 16 w 26"/>
                  <a:gd name="T9" fmla="*/ 16 h 19"/>
                  <a:gd name="T10" fmla="*/ 26 w 26"/>
                  <a:gd name="T11" fmla="*/ 15 h 19"/>
                </a:gdLst>
                <a:ahLst/>
                <a:cxnLst>
                  <a:cxn ang="0">
                    <a:pos x="T0" y="T1"/>
                  </a:cxn>
                  <a:cxn ang="0">
                    <a:pos x="T2" y="T3"/>
                  </a:cxn>
                  <a:cxn ang="0">
                    <a:pos x="T4" y="T5"/>
                  </a:cxn>
                  <a:cxn ang="0">
                    <a:pos x="T6" y="T7"/>
                  </a:cxn>
                  <a:cxn ang="0">
                    <a:pos x="T8" y="T9"/>
                  </a:cxn>
                  <a:cxn ang="0">
                    <a:pos x="T10" y="T11"/>
                  </a:cxn>
                </a:cxnLst>
                <a:rect l="0" t="0" r="r" b="b"/>
                <a:pathLst>
                  <a:path w="26" h="19">
                    <a:moveTo>
                      <a:pt x="26" y="15"/>
                    </a:moveTo>
                    <a:cubicBezTo>
                      <a:pt x="26" y="0"/>
                      <a:pt x="26" y="0"/>
                      <a:pt x="26" y="0"/>
                    </a:cubicBezTo>
                    <a:cubicBezTo>
                      <a:pt x="26" y="0"/>
                      <a:pt x="9" y="1"/>
                      <a:pt x="1" y="5"/>
                    </a:cubicBezTo>
                    <a:cubicBezTo>
                      <a:pt x="1" y="5"/>
                      <a:pt x="0" y="19"/>
                      <a:pt x="1" y="19"/>
                    </a:cubicBezTo>
                    <a:cubicBezTo>
                      <a:pt x="2" y="19"/>
                      <a:pt x="9" y="16"/>
                      <a:pt x="16" y="16"/>
                    </a:cubicBezTo>
                    <a:cubicBezTo>
                      <a:pt x="24" y="15"/>
                      <a:pt x="26" y="15"/>
                      <a:pt x="26" y="15"/>
                    </a:cubicBez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Freeform 35">
              <a:extLst>
                <a:ext uri="{FF2B5EF4-FFF2-40B4-BE49-F238E27FC236}">
                  <a16:creationId xmlns="" xmlns:a16="http://schemas.microsoft.com/office/drawing/2014/main" id="{B8A3062C-CBF9-4F55-91E7-B45239C25A6D}"/>
                </a:ext>
              </a:extLst>
            </p:cNvPr>
            <p:cNvSpPr>
              <a:spLocks noEditPoints="1"/>
            </p:cNvSpPr>
            <p:nvPr/>
          </p:nvSpPr>
          <p:spPr bwMode="auto">
            <a:xfrm>
              <a:off x="2125765" y="3373424"/>
              <a:ext cx="852732" cy="2526633"/>
            </a:xfrm>
            <a:custGeom>
              <a:avLst/>
              <a:gdLst>
                <a:gd name="T0" fmla="*/ 85 w 433"/>
                <a:gd name="T1" fmla="*/ 583 h 1002"/>
                <a:gd name="T2" fmla="*/ 119 w 433"/>
                <a:gd name="T3" fmla="*/ 593 h 1002"/>
                <a:gd name="T4" fmla="*/ 111 w 433"/>
                <a:gd name="T5" fmla="*/ 796 h 1002"/>
                <a:gd name="T6" fmla="*/ 104 w 433"/>
                <a:gd name="T7" fmla="*/ 929 h 1002"/>
                <a:gd name="T8" fmla="*/ 99 w 433"/>
                <a:gd name="T9" fmla="*/ 956 h 1002"/>
                <a:gd name="T10" fmla="*/ 67 w 433"/>
                <a:gd name="T11" fmla="*/ 981 h 1002"/>
                <a:gd name="T12" fmla="*/ 115 w 433"/>
                <a:gd name="T13" fmla="*/ 1002 h 1002"/>
                <a:gd name="T14" fmla="*/ 182 w 433"/>
                <a:gd name="T15" fmla="*/ 989 h 1002"/>
                <a:gd name="T16" fmla="*/ 189 w 433"/>
                <a:gd name="T17" fmla="*/ 942 h 1002"/>
                <a:gd name="T18" fmla="*/ 208 w 433"/>
                <a:gd name="T19" fmla="*/ 831 h 1002"/>
                <a:gd name="T20" fmla="*/ 212 w 433"/>
                <a:gd name="T21" fmla="*/ 752 h 1002"/>
                <a:gd name="T22" fmla="*/ 229 w 433"/>
                <a:gd name="T23" fmla="*/ 601 h 1002"/>
                <a:gd name="T24" fmla="*/ 234 w 433"/>
                <a:gd name="T25" fmla="*/ 555 h 1002"/>
                <a:gd name="T26" fmla="*/ 256 w 433"/>
                <a:gd name="T27" fmla="*/ 622 h 1002"/>
                <a:gd name="T28" fmla="*/ 265 w 433"/>
                <a:gd name="T29" fmla="*/ 681 h 1002"/>
                <a:gd name="T30" fmla="*/ 278 w 433"/>
                <a:gd name="T31" fmla="*/ 766 h 1002"/>
                <a:gd name="T32" fmla="*/ 282 w 433"/>
                <a:gd name="T33" fmla="*/ 839 h 1002"/>
                <a:gd name="T34" fmla="*/ 290 w 433"/>
                <a:gd name="T35" fmla="*/ 921 h 1002"/>
                <a:gd name="T36" fmla="*/ 297 w 433"/>
                <a:gd name="T37" fmla="*/ 959 h 1002"/>
                <a:gd name="T38" fmla="*/ 304 w 433"/>
                <a:gd name="T39" fmla="*/ 994 h 1002"/>
                <a:gd name="T40" fmla="*/ 418 w 433"/>
                <a:gd name="T41" fmla="*/ 994 h 1002"/>
                <a:gd name="T42" fmla="*/ 398 w 433"/>
                <a:gd name="T43" fmla="*/ 951 h 1002"/>
                <a:gd name="T44" fmla="*/ 376 w 433"/>
                <a:gd name="T45" fmla="*/ 911 h 1002"/>
                <a:gd name="T46" fmla="*/ 365 w 433"/>
                <a:gd name="T47" fmla="*/ 747 h 1002"/>
                <a:gd name="T48" fmla="*/ 373 w 433"/>
                <a:gd name="T49" fmla="*/ 570 h 1002"/>
                <a:gd name="T50" fmla="*/ 375 w 433"/>
                <a:gd name="T51" fmla="*/ 475 h 1002"/>
                <a:gd name="T52" fmla="*/ 395 w 433"/>
                <a:gd name="T53" fmla="*/ 439 h 1002"/>
                <a:gd name="T54" fmla="*/ 413 w 433"/>
                <a:gd name="T55" fmla="*/ 381 h 1002"/>
                <a:gd name="T56" fmla="*/ 428 w 433"/>
                <a:gd name="T57" fmla="*/ 302 h 1002"/>
                <a:gd name="T58" fmla="*/ 424 w 433"/>
                <a:gd name="T59" fmla="*/ 204 h 1002"/>
                <a:gd name="T60" fmla="*/ 408 w 433"/>
                <a:gd name="T61" fmla="*/ 77 h 1002"/>
                <a:gd name="T62" fmla="*/ 386 w 433"/>
                <a:gd name="T63" fmla="*/ 38 h 1002"/>
                <a:gd name="T64" fmla="*/ 293 w 433"/>
                <a:gd name="T65" fmla="*/ 3 h 1002"/>
                <a:gd name="T66" fmla="*/ 275 w 433"/>
                <a:gd name="T67" fmla="*/ 81 h 1002"/>
                <a:gd name="T68" fmla="*/ 257 w 433"/>
                <a:gd name="T69" fmla="*/ 251 h 1002"/>
                <a:gd name="T70" fmla="*/ 263 w 433"/>
                <a:gd name="T71" fmla="*/ 355 h 1002"/>
                <a:gd name="T72" fmla="*/ 196 w 433"/>
                <a:gd name="T73" fmla="*/ 351 h 1002"/>
                <a:gd name="T74" fmla="*/ 199 w 433"/>
                <a:gd name="T75" fmla="*/ 75 h 1002"/>
                <a:gd name="T76" fmla="*/ 176 w 433"/>
                <a:gd name="T77" fmla="*/ 28 h 1002"/>
                <a:gd name="T78" fmla="*/ 146 w 433"/>
                <a:gd name="T79" fmla="*/ 45 h 1002"/>
                <a:gd name="T80" fmla="*/ 94 w 433"/>
                <a:gd name="T81" fmla="*/ 67 h 1002"/>
                <a:gd name="T82" fmla="*/ 63 w 433"/>
                <a:gd name="T83" fmla="*/ 172 h 1002"/>
                <a:gd name="T84" fmla="*/ 48 w 433"/>
                <a:gd name="T85" fmla="*/ 263 h 1002"/>
                <a:gd name="T86" fmla="*/ 36 w 433"/>
                <a:gd name="T87" fmla="*/ 317 h 1002"/>
                <a:gd name="T88" fmla="*/ 18 w 433"/>
                <a:gd name="T89" fmla="*/ 417 h 1002"/>
                <a:gd name="T90" fmla="*/ 20 w 433"/>
                <a:gd name="T91" fmla="*/ 472 h 1002"/>
                <a:gd name="T92" fmla="*/ 29 w 433"/>
                <a:gd name="T93" fmla="*/ 501 h 1002"/>
                <a:gd name="T94" fmla="*/ 357 w 433"/>
                <a:gd name="T95" fmla="*/ 252 h 1002"/>
                <a:gd name="T96" fmla="*/ 364 w 433"/>
                <a:gd name="T97" fmla="*/ 276 h 1002"/>
                <a:gd name="T98" fmla="*/ 353 w 433"/>
                <a:gd name="T99" fmla="*/ 292 h 1002"/>
                <a:gd name="T100" fmla="*/ 357 w 433"/>
                <a:gd name="T101" fmla="*/ 25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1002">
                  <a:moveTo>
                    <a:pt x="3" y="564"/>
                  </a:moveTo>
                  <a:cubicBezTo>
                    <a:pt x="7" y="570"/>
                    <a:pt x="75" y="591"/>
                    <a:pt x="85" y="583"/>
                  </a:cubicBezTo>
                  <a:cubicBezTo>
                    <a:pt x="95" y="576"/>
                    <a:pt x="106" y="559"/>
                    <a:pt x="113" y="558"/>
                  </a:cubicBezTo>
                  <a:cubicBezTo>
                    <a:pt x="121" y="558"/>
                    <a:pt x="119" y="578"/>
                    <a:pt x="119" y="593"/>
                  </a:cubicBezTo>
                  <a:cubicBezTo>
                    <a:pt x="119" y="608"/>
                    <a:pt x="121" y="688"/>
                    <a:pt x="121" y="701"/>
                  </a:cubicBezTo>
                  <a:cubicBezTo>
                    <a:pt x="120" y="714"/>
                    <a:pt x="112" y="777"/>
                    <a:pt x="111" y="796"/>
                  </a:cubicBezTo>
                  <a:cubicBezTo>
                    <a:pt x="109" y="816"/>
                    <a:pt x="99" y="895"/>
                    <a:pt x="99" y="906"/>
                  </a:cubicBezTo>
                  <a:cubicBezTo>
                    <a:pt x="100" y="918"/>
                    <a:pt x="102" y="920"/>
                    <a:pt x="104" y="929"/>
                  </a:cubicBezTo>
                  <a:cubicBezTo>
                    <a:pt x="105" y="937"/>
                    <a:pt x="103" y="932"/>
                    <a:pt x="102" y="942"/>
                  </a:cubicBezTo>
                  <a:cubicBezTo>
                    <a:pt x="100" y="951"/>
                    <a:pt x="99" y="949"/>
                    <a:pt x="99" y="956"/>
                  </a:cubicBezTo>
                  <a:cubicBezTo>
                    <a:pt x="98" y="964"/>
                    <a:pt x="93" y="970"/>
                    <a:pt x="88" y="971"/>
                  </a:cubicBezTo>
                  <a:cubicBezTo>
                    <a:pt x="83" y="971"/>
                    <a:pt x="70" y="971"/>
                    <a:pt x="67" y="981"/>
                  </a:cubicBezTo>
                  <a:cubicBezTo>
                    <a:pt x="67" y="981"/>
                    <a:pt x="58" y="991"/>
                    <a:pt x="60" y="994"/>
                  </a:cubicBezTo>
                  <a:cubicBezTo>
                    <a:pt x="63" y="997"/>
                    <a:pt x="58" y="1002"/>
                    <a:pt x="115" y="1002"/>
                  </a:cubicBezTo>
                  <a:cubicBezTo>
                    <a:pt x="173" y="1002"/>
                    <a:pt x="181" y="999"/>
                    <a:pt x="181" y="999"/>
                  </a:cubicBezTo>
                  <a:cubicBezTo>
                    <a:pt x="181" y="999"/>
                    <a:pt x="182" y="993"/>
                    <a:pt x="182" y="989"/>
                  </a:cubicBezTo>
                  <a:cubicBezTo>
                    <a:pt x="182" y="984"/>
                    <a:pt x="190" y="965"/>
                    <a:pt x="191" y="960"/>
                  </a:cubicBezTo>
                  <a:cubicBezTo>
                    <a:pt x="193" y="954"/>
                    <a:pt x="187" y="948"/>
                    <a:pt x="189" y="942"/>
                  </a:cubicBezTo>
                  <a:cubicBezTo>
                    <a:pt x="191" y="936"/>
                    <a:pt x="194" y="932"/>
                    <a:pt x="197" y="924"/>
                  </a:cubicBezTo>
                  <a:cubicBezTo>
                    <a:pt x="200" y="916"/>
                    <a:pt x="206" y="846"/>
                    <a:pt x="208" y="831"/>
                  </a:cubicBezTo>
                  <a:cubicBezTo>
                    <a:pt x="209" y="816"/>
                    <a:pt x="216" y="806"/>
                    <a:pt x="214" y="788"/>
                  </a:cubicBezTo>
                  <a:cubicBezTo>
                    <a:pt x="212" y="770"/>
                    <a:pt x="207" y="769"/>
                    <a:pt x="212" y="752"/>
                  </a:cubicBezTo>
                  <a:cubicBezTo>
                    <a:pt x="217" y="736"/>
                    <a:pt x="225" y="681"/>
                    <a:pt x="225" y="654"/>
                  </a:cubicBezTo>
                  <a:cubicBezTo>
                    <a:pt x="226" y="628"/>
                    <a:pt x="225" y="614"/>
                    <a:pt x="229" y="601"/>
                  </a:cubicBezTo>
                  <a:cubicBezTo>
                    <a:pt x="232" y="589"/>
                    <a:pt x="233" y="583"/>
                    <a:pt x="233" y="571"/>
                  </a:cubicBezTo>
                  <a:cubicBezTo>
                    <a:pt x="233" y="559"/>
                    <a:pt x="232" y="555"/>
                    <a:pt x="234" y="555"/>
                  </a:cubicBezTo>
                  <a:cubicBezTo>
                    <a:pt x="236" y="555"/>
                    <a:pt x="247" y="571"/>
                    <a:pt x="249" y="580"/>
                  </a:cubicBezTo>
                  <a:cubicBezTo>
                    <a:pt x="252" y="589"/>
                    <a:pt x="256" y="606"/>
                    <a:pt x="256" y="622"/>
                  </a:cubicBezTo>
                  <a:cubicBezTo>
                    <a:pt x="256" y="638"/>
                    <a:pt x="256" y="633"/>
                    <a:pt x="260" y="648"/>
                  </a:cubicBezTo>
                  <a:cubicBezTo>
                    <a:pt x="264" y="662"/>
                    <a:pt x="264" y="668"/>
                    <a:pt x="265" y="681"/>
                  </a:cubicBezTo>
                  <a:cubicBezTo>
                    <a:pt x="266" y="694"/>
                    <a:pt x="268" y="714"/>
                    <a:pt x="272" y="730"/>
                  </a:cubicBezTo>
                  <a:cubicBezTo>
                    <a:pt x="277" y="746"/>
                    <a:pt x="270" y="741"/>
                    <a:pt x="278" y="766"/>
                  </a:cubicBezTo>
                  <a:cubicBezTo>
                    <a:pt x="285" y="791"/>
                    <a:pt x="285" y="797"/>
                    <a:pt x="285" y="811"/>
                  </a:cubicBezTo>
                  <a:cubicBezTo>
                    <a:pt x="286" y="825"/>
                    <a:pt x="280" y="825"/>
                    <a:pt x="282" y="839"/>
                  </a:cubicBezTo>
                  <a:cubicBezTo>
                    <a:pt x="285" y="852"/>
                    <a:pt x="288" y="868"/>
                    <a:pt x="290" y="884"/>
                  </a:cubicBezTo>
                  <a:cubicBezTo>
                    <a:pt x="291" y="901"/>
                    <a:pt x="287" y="905"/>
                    <a:pt x="290" y="921"/>
                  </a:cubicBezTo>
                  <a:cubicBezTo>
                    <a:pt x="294" y="937"/>
                    <a:pt x="292" y="936"/>
                    <a:pt x="294" y="944"/>
                  </a:cubicBezTo>
                  <a:cubicBezTo>
                    <a:pt x="295" y="951"/>
                    <a:pt x="292" y="955"/>
                    <a:pt x="297" y="959"/>
                  </a:cubicBezTo>
                  <a:cubicBezTo>
                    <a:pt x="302" y="962"/>
                    <a:pt x="302" y="965"/>
                    <a:pt x="303" y="971"/>
                  </a:cubicBezTo>
                  <a:cubicBezTo>
                    <a:pt x="304" y="977"/>
                    <a:pt x="304" y="994"/>
                    <a:pt x="304" y="994"/>
                  </a:cubicBezTo>
                  <a:cubicBezTo>
                    <a:pt x="304" y="994"/>
                    <a:pt x="305" y="1000"/>
                    <a:pt x="343" y="1000"/>
                  </a:cubicBezTo>
                  <a:cubicBezTo>
                    <a:pt x="381" y="1000"/>
                    <a:pt x="415" y="996"/>
                    <a:pt x="418" y="994"/>
                  </a:cubicBezTo>
                  <a:cubicBezTo>
                    <a:pt x="422" y="992"/>
                    <a:pt x="433" y="982"/>
                    <a:pt x="408" y="966"/>
                  </a:cubicBezTo>
                  <a:cubicBezTo>
                    <a:pt x="408" y="966"/>
                    <a:pt x="401" y="957"/>
                    <a:pt x="398" y="951"/>
                  </a:cubicBezTo>
                  <a:cubicBezTo>
                    <a:pt x="395" y="944"/>
                    <a:pt x="386" y="939"/>
                    <a:pt x="381" y="931"/>
                  </a:cubicBezTo>
                  <a:cubicBezTo>
                    <a:pt x="375" y="922"/>
                    <a:pt x="374" y="919"/>
                    <a:pt x="376" y="911"/>
                  </a:cubicBezTo>
                  <a:cubicBezTo>
                    <a:pt x="378" y="903"/>
                    <a:pt x="375" y="838"/>
                    <a:pt x="374" y="815"/>
                  </a:cubicBezTo>
                  <a:cubicBezTo>
                    <a:pt x="373" y="791"/>
                    <a:pt x="365" y="763"/>
                    <a:pt x="365" y="747"/>
                  </a:cubicBezTo>
                  <a:cubicBezTo>
                    <a:pt x="365" y="732"/>
                    <a:pt x="369" y="703"/>
                    <a:pt x="367" y="680"/>
                  </a:cubicBezTo>
                  <a:cubicBezTo>
                    <a:pt x="366" y="658"/>
                    <a:pt x="368" y="591"/>
                    <a:pt x="373" y="570"/>
                  </a:cubicBezTo>
                  <a:cubicBezTo>
                    <a:pt x="378" y="549"/>
                    <a:pt x="378" y="520"/>
                    <a:pt x="377" y="507"/>
                  </a:cubicBezTo>
                  <a:cubicBezTo>
                    <a:pt x="377" y="493"/>
                    <a:pt x="377" y="488"/>
                    <a:pt x="375" y="475"/>
                  </a:cubicBezTo>
                  <a:cubicBezTo>
                    <a:pt x="374" y="461"/>
                    <a:pt x="380" y="436"/>
                    <a:pt x="380" y="436"/>
                  </a:cubicBezTo>
                  <a:cubicBezTo>
                    <a:pt x="380" y="436"/>
                    <a:pt x="382" y="441"/>
                    <a:pt x="395" y="439"/>
                  </a:cubicBezTo>
                  <a:cubicBezTo>
                    <a:pt x="395" y="439"/>
                    <a:pt x="398" y="426"/>
                    <a:pt x="402" y="417"/>
                  </a:cubicBezTo>
                  <a:cubicBezTo>
                    <a:pt x="407" y="407"/>
                    <a:pt x="412" y="393"/>
                    <a:pt x="413" y="381"/>
                  </a:cubicBezTo>
                  <a:cubicBezTo>
                    <a:pt x="414" y="370"/>
                    <a:pt x="420" y="349"/>
                    <a:pt x="423" y="338"/>
                  </a:cubicBezTo>
                  <a:cubicBezTo>
                    <a:pt x="426" y="327"/>
                    <a:pt x="428" y="316"/>
                    <a:pt x="428" y="302"/>
                  </a:cubicBezTo>
                  <a:cubicBezTo>
                    <a:pt x="428" y="288"/>
                    <a:pt x="432" y="278"/>
                    <a:pt x="427" y="267"/>
                  </a:cubicBezTo>
                  <a:cubicBezTo>
                    <a:pt x="423" y="255"/>
                    <a:pt x="426" y="225"/>
                    <a:pt x="424" y="204"/>
                  </a:cubicBezTo>
                  <a:cubicBezTo>
                    <a:pt x="422" y="182"/>
                    <a:pt x="420" y="163"/>
                    <a:pt x="417" y="144"/>
                  </a:cubicBezTo>
                  <a:cubicBezTo>
                    <a:pt x="414" y="125"/>
                    <a:pt x="414" y="91"/>
                    <a:pt x="408" y="77"/>
                  </a:cubicBezTo>
                  <a:cubicBezTo>
                    <a:pt x="402" y="63"/>
                    <a:pt x="399" y="47"/>
                    <a:pt x="398" y="43"/>
                  </a:cubicBezTo>
                  <a:cubicBezTo>
                    <a:pt x="398" y="39"/>
                    <a:pt x="386" y="38"/>
                    <a:pt x="386" y="38"/>
                  </a:cubicBezTo>
                  <a:cubicBezTo>
                    <a:pt x="386" y="38"/>
                    <a:pt x="316" y="23"/>
                    <a:pt x="309" y="16"/>
                  </a:cubicBezTo>
                  <a:cubicBezTo>
                    <a:pt x="301" y="9"/>
                    <a:pt x="295" y="5"/>
                    <a:pt x="293" y="3"/>
                  </a:cubicBezTo>
                  <a:cubicBezTo>
                    <a:pt x="291" y="0"/>
                    <a:pt x="293" y="13"/>
                    <a:pt x="292" y="17"/>
                  </a:cubicBezTo>
                  <a:cubicBezTo>
                    <a:pt x="290" y="22"/>
                    <a:pt x="278" y="69"/>
                    <a:pt x="275" y="81"/>
                  </a:cubicBezTo>
                  <a:cubicBezTo>
                    <a:pt x="272" y="93"/>
                    <a:pt x="261" y="160"/>
                    <a:pt x="260" y="182"/>
                  </a:cubicBezTo>
                  <a:cubicBezTo>
                    <a:pt x="258" y="205"/>
                    <a:pt x="257" y="246"/>
                    <a:pt x="257" y="251"/>
                  </a:cubicBezTo>
                  <a:cubicBezTo>
                    <a:pt x="257" y="257"/>
                    <a:pt x="262" y="327"/>
                    <a:pt x="263" y="336"/>
                  </a:cubicBezTo>
                  <a:cubicBezTo>
                    <a:pt x="264" y="345"/>
                    <a:pt x="267" y="355"/>
                    <a:pt x="263" y="355"/>
                  </a:cubicBezTo>
                  <a:cubicBezTo>
                    <a:pt x="259" y="356"/>
                    <a:pt x="199" y="366"/>
                    <a:pt x="194" y="367"/>
                  </a:cubicBezTo>
                  <a:cubicBezTo>
                    <a:pt x="194" y="367"/>
                    <a:pt x="193" y="363"/>
                    <a:pt x="196" y="351"/>
                  </a:cubicBezTo>
                  <a:cubicBezTo>
                    <a:pt x="199" y="338"/>
                    <a:pt x="220" y="223"/>
                    <a:pt x="221" y="219"/>
                  </a:cubicBezTo>
                  <a:cubicBezTo>
                    <a:pt x="223" y="215"/>
                    <a:pt x="208" y="156"/>
                    <a:pt x="199" y="75"/>
                  </a:cubicBezTo>
                  <a:cubicBezTo>
                    <a:pt x="199" y="75"/>
                    <a:pt x="189" y="22"/>
                    <a:pt x="193" y="11"/>
                  </a:cubicBezTo>
                  <a:cubicBezTo>
                    <a:pt x="193" y="11"/>
                    <a:pt x="183" y="23"/>
                    <a:pt x="176" y="28"/>
                  </a:cubicBezTo>
                  <a:cubicBezTo>
                    <a:pt x="168" y="33"/>
                    <a:pt x="162" y="35"/>
                    <a:pt x="160" y="38"/>
                  </a:cubicBezTo>
                  <a:cubicBezTo>
                    <a:pt x="157" y="40"/>
                    <a:pt x="149" y="44"/>
                    <a:pt x="146" y="45"/>
                  </a:cubicBezTo>
                  <a:cubicBezTo>
                    <a:pt x="143" y="47"/>
                    <a:pt x="142" y="49"/>
                    <a:pt x="133" y="51"/>
                  </a:cubicBezTo>
                  <a:cubicBezTo>
                    <a:pt x="125" y="54"/>
                    <a:pt x="102" y="63"/>
                    <a:pt x="94" y="67"/>
                  </a:cubicBezTo>
                  <a:cubicBezTo>
                    <a:pt x="85" y="72"/>
                    <a:pt x="83" y="72"/>
                    <a:pt x="79" y="80"/>
                  </a:cubicBezTo>
                  <a:cubicBezTo>
                    <a:pt x="76" y="87"/>
                    <a:pt x="63" y="160"/>
                    <a:pt x="63" y="172"/>
                  </a:cubicBezTo>
                  <a:cubicBezTo>
                    <a:pt x="62" y="184"/>
                    <a:pt x="59" y="213"/>
                    <a:pt x="55" y="220"/>
                  </a:cubicBezTo>
                  <a:cubicBezTo>
                    <a:pt x="51" y="228"/>
                    <a:pt x="49" y="257"/>
                    <a:pt x="48" y="263"/>
                  </a:cubicBezTo>
                  <a:cubicBezTo>
                    <a:pt x="47" y="269"/>
                    <a:pt x="36" y="281"/>
                    <a:pt x="34" y="289"/>
                  </a:cubicBezTo>
                  <a:cubicBezTo>
                    <a:pt x="33" y="297"/>
                    <a:pt x="39" y="309"/>
                    <a:pt x="36" y="317"/>
                  </a:cubicBezTo>
                  <a:cubicBezTo>
                    <a:pt x="34" y="325"/>
                    <a:pt x="23" y="352"/>
                    <a:pt x="21" y="363"/>
                  </a:cubicBezTo>
                  <a:cubicBezTo>
                    <a:pt x="19" y="373"/>
                    <a:pt x="18" y="401"/>
                    <a:pt x="18" y="417"/>
                  </a:cubicBezTo>
                  <a:cubicBezTo>
                    <a:pt x="18" y="433"/>
                    <a:pt x="14" y="428"/>
                    <a:pt x="14" y="440"/>
                  </a:cubicBezTo>
                  <a:cubicBezTo>
                    <a:pt x="15" y="452"/>
                    <a:pt x="22" y="459"/>
                    <a:pt x="20" y="472"/>
                  </a:cubicBezTo>
                  <a:cubicBezTo>
                    <a:pt x="19" y="475"/>
                    <a:pt x="21" y="485"/>
                    <a:pt x="22" y="490"/>
                  </a:cubicBezTo>
                  <a:cubicBezTo>
                    <a:pt x="24" y="495"/>
                    <a:pt x="29" y="498"/>
                    <a:pt x="29" y="501"/>
                  </a:cubicBezTo>
                  <a:cubicBezTo>
                    <a:pt x="30" y="503"/>
                    <a:pt x="0" y="559"/>
                    <a:pt x="3" y="564"/>
                  </a:cubicBezTo>
                  <a:close/>
                  <a:moveTo>
                    <a:pt x="357" y="252"/>
                  </a:moveTo>
                  <a:cubicBezTo>
                    <a:pt x="365" y="253"/>
                    <a:pt x="366" y="260"/>
                    <a:pt x="366" y="263"/>
                  </a:cubicBezTo>
                  <a:cubicBezTo>
                    <a:pt x="367" y="266"/>
                    <a:pt x="364" y="272"/>
                    <a:pt x="364" y="276"/>
                  </a:cubicBezTo>
                  <a:cubicBezTo>
                    <a:pt x="363" y="280"/>
                    <a:pt x="363" y="289"/>
                    <a:pt x="361" y="292"/>
                  </a:cubicBezTo>
                  <a:cubicBezTo>
                    <a:pt x="359" y="294"/>
                    <a:pt x="356" y="293"/>
                    <a:pt x="353" y="292"/>
                  </a:cubicBezTo>
                  <a:cubicBezTo>
                    <a:pt x="350" y="291"/>
                    <a:pt x="353" y="275"/>
                    <a:pt x="351" y="269"/>
                  </a:cubicBezTo>
                  <a:cubicBezTo>
                    <a:pt x="350" y="262"/>
                    <a:pt x="353" y="251"/>
                    <a:pt x="357" y="252"/>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54">
              <a:extLst>
                <a:ext uri="{FF2B5EF4-FFF2-40B4-BE49-F238E27FC236}">
                  <a16:creationId xmlns="" xmlns:a16="http://schemas.microsoft.com/office/drawing/2014/main" id="{BEC23B3D-5F18-48AB-90DB-69159904AB19}"/>
                </a:ext>
              </a:extLst>
            </p:cNvPr>
            <p:cNvSpPr>
              <a:spLocks/>
            </p:cNvSpPr>
            <p:nvPr/>
          </p:nvSpPr>
          <p:spPr bwMode="auto">
            <a:xfrm>
              <a:off x="2156411" y="2832004"/>
              <a:ext cx="613315" cy="2021306"/>
            </a:xfrm>
            <a:custGeom>
              <a:avLst/>
              <a:gdLst>
                <a:gd name="connsiteX0" fmla="*/ 139837 w 1239269"/>
                <a:gd name="connsiteY0" fmla="*/ 2300565 h 2851177"/>
                <a:gd name="connsiteX1" fmla="*/ 136078 w 1239269"/>
                <a:gd name="connsiteY1" fmla="*/ 2315605 h 2851177"/>
                <a:gd name="connsiteX2" fmla="*/ 154872 w 1239269"/>
                <a:gd name="connsiteY2" fmla="*/ 2353203 h 2851177"/>
                <a:gd name="connsiteX3" fmla="*/ 165769 w 1239269"/>
                <a:gd name="connsiteY3" fmla="*/ 2356359 h 2851177"/>
                <a:gd name="connsiteX4" fmla="*/ 172616 w 1239269"/>
                <a:gd name="connsiteY4" fmla="*/ 2335773 h 2851177"/>
                <a:gd name="connsiteX5" fmla="*/ 177183 w 1239269"/>
                <a:gd name="connsiteY5" fmla="*/ 2321963 h 2851177"/>
                <a:gd name="connsiteX6" fmla="*/ 152053 w 1239269"/>
                <a:gd name="connsiteY6" fmla="*/ 2314665 h 2851177"/>
                <a:gd name="connsiteX7" fmla="*/ 139837 w 1239269"/>
                <a:gd name="connsiteY7" fmla="*/ 2300565 h 2851177"/>
                <a:gd name="connsiteX8" fmla="*/ 459248 w 1239269"/>
                <a:gd name="connsiteY8" fmla="*/ 807871 h 2851177"/>
                <a:gd name="connsiteX9" fmla="*/ 484778 w 1239269"/>
                <a:gd name="connsiteY9" fmla="*/ 808810 h 2851177"/>
                <a:gd name="connsiteX10" fmla="*/ 503558 w 1239269"/>
                <a:gd name="connsiteY10" fmla="*/ 827600 h 2851177"/>
                <a:gd name="connsiteX11" fmla="*/ 428437 w 1239269"/>
                <a:gd name="connsiteY11" fmla="*/ 1737048 h 2851177"/>
                <a:gd name="connsiteX12" fmla="*/ 454729 w 1239269"/>
                <a:gd name="connsiteY12" fmla="*/ 1782144 h 2851177"/>
                <a:gd name="connsiteX13" fmla="*/ 473510 w 1239269"/>
                <a:gd name="connsiteY13" fmla="*/ 2033933 h 2851177"/>
                <a:gd name="connsiteX14" fmla="*/ 567411 w 1239269"/>
                <a:gd name="connsiteY14" fmla="*/ 2206803 h 2851177"/>
                <a:gd name="connsiteX15" fmla="*/ 420925 w 1239269"/>
                <a:gd name="connsiteY15" fmla="*/ 2744204 h 2851177"/>
                <a:gd name="connsiteX16" fmla="*/ 300732 w 1239269"/>
                <a:gd name="connsiteY16" fmla="*/ 2849429 h 2851177"/>
                <a:gd name="connsiteX17" fmla="*/ 248 w 1239269"/>
                <a:gd name="connsiteY17" fmla="*/ 2762994 h 2851177"/>
                <a:gd name="connsiteX18" fmla="*/ 77247 w 1239269"/>
                <a:gd name="connsiteY18" fmla="*/ 2568515 h 2851177"/>
                <a:gd name="connsiteX19" fmla="*/ 102562 w 1239269"/>
                <a:gd name="connsiteY19" fmla="*/ 2509689 h 2851177"/>
                <a:gd name="connsiteX20" fmla="*/ 93617 w 1239269"/>
                <a:gd name="connsiteY20" fmla="*/ 2502541 h 2851177"/>
                <a:gd name="connsiteX21" fmla="*/ 79699 w 1239269"/>
                <a:gd name="connsiteY21" fmla="*/ 2484799 h 2851177"/>
                <a:gd name="connsiteX22" fmla="*/ 42112 w 1239269"/>
                <a:gd name="connsiteY22" fmla="*/ 2372003 h 2851177"/>
                <a:gd name="connsiteX23" fmla="*/ 60905 w 1239269"/>
                <a:gd name="connsiteY23" fmla="*/ 2262966 h 2851177"/>
                <a:gd name="connsiteX24" fmla="*/ 87216 w 1239269"/>
                <a:gd name="connsiteY24" fmla="*/ 2225368 h 2851177"/>
                <a:gd name="connsiteX25" fmla="*/ 147354 w 1239269"/>
                <a:gd name="connsiteY25" fmla="*/ 2184009 h 2851177"/>
                <a:gd name="connsiteX26" fmla="*/ 183061 w 1239269"/>
                <a:gd name="connsiteY26" fmla="*/ 2221138 h 2851177"/>
                <a:gd name="connsiteX27" fmla="*/ 195778 w 1239269"/>
                <a:gd name="connsiteY27" fmla="*/ 2265206 h 2851177"/>
                <a:gd name="connsiteX28" fmla="*/ 214343 w 1239269"/>
                <a:gd name="connsiteY28" fmla="*/ 2208213 h 2851177"/>
                <a:gd name="connsiteX29" fmla="*/ 251903 w 1239269"/>
                <a:gd name="connsiteY29" fmla="*/ 2079030 h 2851177"/>
                <a:gd name="connsiteX30" fmla="*/ 289463 w 1239269"/>
                <a:gd name="connsiteY30" fmla="*/ 1827241 h 2851177"/>
                <a:gd name="connsiteX31" fmla="*/ 342048 w 1239269"/>
                <a:gd name="connsiteY31" fmla="*/ 977922 h 2851177"/>
                <a:gd name="connsiteX32" fmla="*/ 372096 w 1239269"/>
                <a:gd name="connsiteY32" fmla="*/ 850149 h 2851177"/>
                <a:gd name="connsiteX33" fmla="*/ 459248 w 1239269"/>
                <a:gd name="connsiteY33" fmla="*/ 807871 h 2851177"/>
                <a:gd name="connsiteX34" fmla="*/ 909223 w 1239269"/>
                <a:gd name="connsiteY34" fmla="*/ 782827 h 2851177"/>
                <a:gd name="connsiteX35" fmla="*/ 965227 w 1239269"/>
                <a:gd name="connsiteY35" fmla="*/ 846711 h 2851177"/>
                <a:gd name="connsiteX36" fmla="*/ 957760 w 1239269"/>
                <a:gd name="connsiteY36" fmla="*/ 910595 h 2851177"/>
                <a:gd name="connsiteX37" fmla="*/ 965227 w 1239269"/>
                <a:gd name="connsiteY37" fmla="*/ 1406634 h 2851177"/>
                <a:gd name="connsiteX38" fmla="*/ 976427 w 1239269"/>
                <a:gd name="connsiteY38" fmla="*/ 1932737 h 2851177"/>
                <a:gd name="connsiteX39" fmla="*/ 845753 w 1239269"/>
                <a:gd name="connsiteY39" fmla="*/ 2034199 h 2851177"/>
                <a:gd name="connsiteX40" fmla="*/ 782282 w 1239269"/>
                <a:gd name="connsiteY40" fmla="*/ 1951526 h 2851177"/>
                <a:gd name="connsiteX41" fmla="*/ 819618 w 1239269"/>
                <a:gd name="connsiteY41" fmla="*/ 1432939 h 2851177"/>
                <a:gd name="connsiteX42" fmla="*/ 838285 w 1239269"/>
                <a:gd name="connsiteY42" fmla="*/ 951931 h 2851177"/>
                <a:gd name="connsiteX43" fmla="*/ 864420 w 1239269"/>
                <a:gd name="connsiteY43" fmla="*/ 888047 h 2851177"/>
                <a:gd name="connsiteX44" fmla="*/ 860687 w 1239269"/>
                <a:gd name="connsiteY44" fmla="*/ 839195 h 2851177"/>
                <a:gd name="connsiteX45" fmla="*/ 909223 w 1239269"/>
                <a:gd name="connsiteY45" fmla="*/ 782827 h 2851177"/>
                <a:gd name="connsiteX46" fmla="*/ 935811 w 1239269"/>
                <a:gd name="connsiteY46" fmla="*/ 2020 h 2851177"/>
                <a:gd name="connsiteX47" fmla="*/ 1105214 w 1239269"/>
                <a:gd name="connsiteY47" fmla="*/ 34888 h 2851177"/>
                <a:gd name="connsiteX48" fmla="*/ 1236607 w 1239269"/>
                <a:gd name="connsiteY48" fmla="*/ 305344 h 2851177"/>
                <a:gd name="connsiteX49" fmla="*/ 1180295 w 1239269"/>
                <a:gd name="connsiteY49" fmla="*/ 481892 h 2851177"/>
                <a:gd name="connsiteX50" fmla="*/ 1139000 w 1239269"/>
                <a:gd name="connsiteY50" fmla="*/ 534481 h 2851177"/>
                <a:gd name="connsiteX51" fmla="*/ 1112722 w 1239269"/>
                <a:gd name="connsiteY51" fmla="*/ 602095 h 2851177"/>
                <a:gd name="connsiteX52" fmla="*/ 1082689 w 1239269"/>
                <a:gd name="connsiteY52" fmla="*/ 628389 h 2851177"/>
                <a:gd name="connsiteX53" fmla="*/ 1067673 w 1239269"/>
                <a:gd name="connsiteY53" fmla="*/ 658440 h 2851177"/>
                <a:gd name="connsiteX54" fmla="*/ 988837 w 1239269"/>
                <a:gd name="connsiteY54" fmla="*/ 726054 h 2851177"/>
                <a:gd name="connsiteX55" fmla="*/ 917509 w 1239269"/>
                <a:gd name="connsiteY55" fmla="*/ 763618 h 2851177"/>
                <a:gd name="connsiteX56" fmla="*/ 789870 w 1239269"/>
                <a:gd name="connsiteY56" fmla="*/ 703516 h 2851177"/>
                <a:gd name="connsiteX57" fmla="*/ 763591 w 1239269"/>
                <a:gd name="connsiteY57" fmla="*/ 658440 h 2851177"/>
                <a:gd name="connsiteX58" fmla="*/ 771099 w 1239269"/>
                <a:gd name="connsiteY58" fmla="*/ 624633 h 2851177"/>
                <a:gd name="connsiteX59" fmla="*/ 752329 w 1239269"/>
                <a:gd name="connsiteY59" fmla="*/ 587070 h 2851177"/>
                <a:gd name="connsiteX60" fmla="*/ 718542 w 1239269"/>
                <a:gd name="connsiteY60" fmla="*/ 493161 h 2851177"/>
                <a:gd name="connsiteX61" fmla="*/ 665985 w 1239269"/>
                <a:gd name="connsiteY61" fmla="*/ 361689 h 2851177"/>
                <a:gd name="connsiteX62" fmla="*/ 707280 w 1239269"/>
                <a:gd name="connsiteY62" fmla="*/ 181385 h 2851177"/>
                <a:gd name="connsiteX63" fmla="*/ 774854 w 1239269"/>
                <a:gd name="connsiteY63" fmla="*/ 83720 h 2851177"/>
                <a:gd name="connsiteX64" fmla="*/ 846182 w 1239269"/>
                <a:gd name="connsiteY64" fmla="*/ 46157 h 2851177"/>
                <a:gd name="connsiteX65" fmla="*/ 864952 w 1239269"/>
                <a:gd name="connsiteY65" fmla="*/ 31132 h 2851177"/>
                <a:gd name="connsiteX66" fmla="*/ 935811 w 1239269"/>
                <a:gd name="connsiteY66" fmla="*/ 2020 h 28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9269" h="2851177">
                  <a:moveTo>
                    <a:pt x="139837" y="2300565"/>
                  </a:moveTo>
                  <a:cubicBezTo>
                    <a:pt x="139837" y="2300565"/>
                    <a:pt x="136078" y="2308085"/>
                    <a:pt x="136078" y="2315605"/>
                  </a:cubicBezTo>
                  <a:cubicBezTo>
                    <a:pt x="139837" y="2323124"/>
                    <a:pt x="151113" y="2345684"/>
                    <a:pt x="154872" y="2353203"/>
                  </a:cubicBezTo>
                  <a:lnTo>
                    <a:pt x="165769" y="2356359"/>
                  </a:lnTo>
                  <a:lnTo>
                    <a:pt x="172616" y="2335773"/>
                  </a:lnTo>
                  <a:lnTo>
                    <a:pt x="177183" y="2321963"/>
                  </a:lnTo>
                  <a:lnTo>
                    <a:pt x="152053" y="2314665"/>
                  </a:lnTo>
                  <a:cubicBezTo>
                    <a:pt x="144536" y="2308085"/>
                    <a:pt x="139837" y="2300565"/>
                    <a:pt x="139837" y="2300565"/>
                  </a:cubicBezTo>
                  <a:close/>
                  <a:moveTo>
                    <a:pt x="459248" y="807871"/>
                  </a:moveTo>
                  <a:cubicBezTo>
                    <a:pt x="469284" y="805992"/>
                    <a:pt x="478205" y="805992"/>
                    <a:pt x="484778" y="808810"/>
                  </a:cubicBezTo>
                  <a:cubicBezTo>
                    <a:pt x="507314" y="816326"/>
                    <a:pt x="503558" y="827600"/>
                    <a:pt x="503558" y="827600"/>
                  </a:cubicBezTo>
                  <a:cubicBezTo>
                    <a:pt x="514826" y="857665"/>
                    <a:pt x="420925" y="1733289"/>
                    <a:pt x="428437" y="1737048"/>
                  </a:cubicBezTo>
                  <a:cubicBezTo>
                    <a:pt x="439705" y="1740806"/>
                    <a:pt x="454729" y="1759596"/>
                    <a:pt x="454729" y="1782144"/>
                  </a:cubicBezTo>
                  <a:cubicBezTo>
                    <a:pt x="458485" y="1808450"/>
                    <a:pt x="469754" y="2007627"/>
                    <a:pt x="473510" y="2033933"/>
                  </a:cubicBezTo>
                  <a:cubicBezTo>
                    <a:pt x="481022" y="2056481"/>
                    <a:pt x="567411" y="2206803"/>
                    <a:pt x="567411" y="2206803"/>
                  </a:cubicBezTo>
                  <a:cubicBezTo>
                    <a:pt x="552387" y="2285722"/>
                    <a:pt x="420925" y="2744204"/>
                    <a:pt x="420925" y="2744204"/>
                  </a:cubicBezTo>
                  <a:cubicBezTo>
                    <a:pt x="413413" y="2747962"/>
                    <a:pt x="300732" y="2849429"/>
                    <a:pt x="300732" y="2849429"/>
                  </a:cubicBezTo>
                  <a:cubicBezTo>
                    <a:pt x="214342" y="2864461"/>
                    <a:pt x="11516" y="2778026"/>
                    <a:pt x="248" y="2762994"/>
                  </a:cubicBezTo>
                  <a:cubicBezTo>
                    <a:pt x="-3508" y="2757357"/>
                    <a:pt x="35931" y="2664345"/>
                    <a:pt x="77247" y="2568515"/>
                  </a:cubicBezTo>
                  <a:lnTo>
                    <a:pt x="102562" y="2509689"/>
                  </a:lnTo>
                  <a:lnTo>
                    <a:pt x="93617" y="2502541"/>
                  </a:lnTo>
                  <a:cubicBezTo>
                    <a:pt x="87451" y="2496548"/>
                    <a:pt x="82518" y="2490439"/>
                    <a:pt x="79699" y="2484799"/>
                  </a:cubicBezTo>
                  <a:cubicBezTo>
                    <a:pt x="72181" y="2458480"/>
                    <a:pt x="53388" y="2394562"/>
                    <a:pt x="42112" y="2372003"/>
                  </a:cubicBezTo>
                  <a:cubicBezTo>
                    <a:pt x="30836" y="2345684"/>
                    <a:pt x="57147" y="2278006"/>
                    <a:pt x="60905" y="2262966"/>
                  </a:cubicBezTo>
                  <a:cubicBezTo>
                    <a:pt x="60905" y="2247927"/>
                    <a:pt x="72181" y="2236647"/>
                    <a:pt x="87216" y="2225368"/>
                  </a:cubicBezTo>
                  <a:cubicBezTo>
                    <a:pt x="98492" y="2217848"/>
                    <a:pt x="128561" y="2180249"/>
                    <a:pt x="147354" y="2184009"/>
                  </a:cubicBezTo>
                  <a:cubicBezTo>
                    <a:pt x="168027" y="2189649"/>
                    <a:pt x="177423" y="2204688"/>
                    <a:pt x="183061" y="2221138"/>
                  </a:cubicBezTo>
                  <a:lnTo>
                    <a:pt x="195778" y="2265206"/>
                  </a:lnTo>
                  <a:lnTo>
                    <a:pt x="214343" y="2208213"/>
                  </a:lnTo>
                  <a:cubicBezTo>
                    <a:pt x="235001" y="2143856"/>
                    <a:pt x="253781" y="2082788"/>
                    <a:pt x="251903" y="2079030"/>
                  </a:cubicBezTo>
                  <a:cubicBezTo>
                    <a:pt x="251903" y="2071514"/>
                    <a:pt x="289463" y="1902402"/>
                    <a:pt x="289463" y="1827241"/>
                  </a:cubicBezTo>
                  <a:cubicBezTo>
                    <a:pt x="289463" y="1748322"/>
                    <a:pt x="349560" y="996713"/>
                    <a:pt x="342048" y="977922"/>
                  </a:cubicBezTo>
                  <a:cubicBezTo>
                    <a:pt x="338292" y="955374"/>
                    <a:pt x="353316" y="868939"/>
                    <a:pt x="372096" y="850149"/>
                  </a:cubicBezTo>
                  <a:cubicBezTo>
                    <a:pt x="388999" y="836056"/>
                    <a:pt x="429141" y="813508"/>
                    <a:pt x="459248" y="807871"/>
                  </a:cubicBezTo>
                  <a:close/>
                  <a:moveTo>
                    <a:pt x="909223" y="782827"/>
                  </a:moveTo>
                  <a:cubicBezTo>
                    <a:pt x="954026" y="797858"/>
                    <a:pt x="972694" y="831679"/>
                    <a:pt x="965227" y="846711"/>
                  </a:cubicBezTo>
                  <a:cubicBezTo>
                    <a:pt x="954026" y="861742"/>
                    <a:pt x="957760" y="895563"/>
                    <a:pt x="957760" y="910595"/>
                  </a:cubicBezTo>
                  <a:cubicBezTo>
                    <a:pt x="957760" y="925626"/>
                    <a:pt x="965227" y="1406634"/>
                    <a:pt x="965227" y="1406634"/>
                  </a:cubicBezTo>
                  <a:cubicBezTo>
                    <a:pt x="965227" y="1406634"/>
                    <a:pt x="980161" y="1925221"/>
                    <a:pt x="976427" y="1932737"/>
                  </a:cubicBezTo>
                  <a:cubicBezTo>
                    <a:pt x="972694" y="1940252"/>
                    <a:pt x="849486" y="2034199"/>
                    <a:pt x="845753" y="2034199"/>
                  </a:cubicBezTo>
                  <a:cubicBezTo>
                    <a:pt x="838285" y="2034199"/>
                    <a:pt x="782282" y="1977831"/>
                    <a:pt x="782282" y="1951526"/>
                  </a:cubicBezTo>
                  <a:cubicBezTo>
                    <a:pt x="778548" y="1925221"/>
                    <a:pt x="819618" y="1485549"/>
                    <a:pt x="819618" y="1432939"/>
                  </a:cubicBezTo>
                  <a:cubicBezTo>
                    <a:pt x="819618" y="1380329"/>
                    <a:pt x="838285" y="981994"/>
                    <a:pt x="838285" y="951931"/>
                  </a:cubicBezTo>
                  <a:cubicBezTo>
                    <a:pt x="842019" y="918110"/>
                    <a:pt x="864420" y="910595"/>
                    <a:pt x="864420" y="888047"/>
                  </a:cubicBezTo>
                  <a:cubicBezTo>
                    <a:pt x="864420" y="869258"/>
                    <a:pt x="856953" y="861742"/>
                    <a:pt x="860687" y="839195"/>
                  </a:cubicBezTo>
                  <a:cubicBezTo>
                    <a:pt x="864420" y="816648"/>
                    <a:pt x="883088" y="775311"/>
                    <a:pt x="909223" y="782827"/>
                  </a:cubicBezTo>
                  <a:close/>
                  <a:moveTo>
                    <a:pt x="935811" y="2020"/>
                  </a:moveTo>
                  <a:cubicBezTo>
                    <a:pt x="975698" y="-3614"/>
                    <a:pt x="1032009" y="1081"/>
                    <a:pt x="1105214" y="34888"/>
                  </a:cubicBezTo>
                  <a:cubicBezTo>
                    <a:pt x="1247869" y="98746"/>
                    <a:pt x="1221590" y="241487"/>
                    <a:pt x="1236607" y="305344"/>
                  </a:cubicBezTo>
                  <a:cubicBezTo>
                    <a:pt x="1251623" y="372958"/>
                    <a:pt x="1199066" y="455598"/>
                    <a:pt x="1180295" y="481892"/>
                  </a:cubicBezTo>
                  <a:cubicBezTo>
                    <a:pt x="1161525" y="508187"/>
                    <a:pt x="1150263" y="523212"/>
                    <a:pt x="1139000" y="534481"/>
                  </a:cubicBezTo>
                  <a:cubicBezTo>
                    <a:pt x="1123984" y="549506"/>
                    <a:pt x="1116476" y="587070"/>
                    <a:pt x="1112722" y="602095"/>
                  </a:cubicBezTo>
                  <a:cubicBezTo>
                    <a:pt x="1108968" y="617120"/>
                    <a:pt x="1093951" y="617120"/>
                    <a:pt x="1082689" y="628389"/>
                  </a:cubicBezTo>
                  <a:cubicBezTo>
                    <a:pt x="1075181" y="635902"/>
                    <a:pt x="1075181" y="643415"/>
                    <a:pt x="1067673" y="658440"/>
                  </a:cubicBezTo>
                  <a:cubicBezTo>
                    <a:pt x="1056410" y="669709"/>
                    <a:pt x="1011361" y="714785"/>
                    <a:pt x="988837" y="726054"/>
                  </a:cubicBezTo>
                  <a:cubicBezTo>
                    <a:pt x="970066" y="737323"/>
                    <a:pt x="932526" y="767374"/>
                    <a:pt x="917509" y="763618"/>
                  </a:cubicBezTo>
                  <a:cubicBezTo>
                    <a:pt x="902493" y="759861"/>
                    <a:pt x="812395" y="714785"/>
                    <a:pt x="789870" y="703516"/>
                  </a:cubicBezTo>
                  <a:cubicBezTo>
                    <a:pt x="767345" y="696003"/>
                    <a:pt x="763591" y="677222"/>
                    <a:pt x="763591" y="658440"/>
                  </a:cubicBezTo>
                  <a:cubicBezTo>
                    <a:pt x="763591" y="639658"/>
                    <a:pt x="771099" y="639658"/>
                    <a:pt x="771099" y="624633"/>
                  </a:cubicBezTo>
                  <a:cubicBezTo>
                    <a:pt x="767345" y="609608"/>
                    <a:pt x="763591" y="613364"/>
                    <a:pt x="752329" y="587070"/>
                  </a:cubicBezTo>
                  <a:cubicBezTo>
                    <a:pt x="744821" y="560775"/>
                    <a:pt x="729805" y="523212"/>
                    <a:pt x="718542" y="493161"/>
                  </a:cubicBezTo>
                  <a:cubicBezTo>
                    <a:pt x="711034" y="463111"/>
                    <a:pt x="681001" y="410522"/>
                    <a:pt x="665985" y="361689"/>
                  </a:cubicBezTo>
                  <a:cubicBezTo>
                    <a:pt x="654723" y="309101"/>
                    <a:pt x="684755" y="215192"/>
                    <a:pt x="707280" y="181385"/>
                  </a:cubicBezTo>
                  <a:cubicBezTo>
                    <a:pt x="729805" y="147578"/>
                    <a:pt x="748575" y="102502"/>
                    <a:pt x="774854" y="83720"/>
                  </a:cubicBezTo>
                  <a:cubicBezTo>
                    <a:pt x="801133" y="64939"/>
                    <a:pt x="838674" y="57426"/>
                    <a:pt x="846182" y="46157"/>
                  </a:cubicBezTo>
                  <a:cubicBezTo>
                    <a:pt x="853690" y="38644"/>
                    <a:pt x="853690" y="42401"/>
                    <a:pt x="864952" y="31132"/>
                  </a:cubicBezTo>
                  <a:cubicBezTo>
                    <a:pt x="872461" y="23619"/>
                    <a:pt x="895924" y="7655"/>
                    <a:pt x="935811" y="2020"/>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771353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1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C:\&gt; </a:t>
            </a:r>
            <a:r>
              <a:rPr lang="en-US" dirty="0" err="1"/>
              <a:t>whoami</a:t>
            </a:r>
            <a:r>
              <a:rPr lang="en-US" dirty="0"/>
              <a:t> /all</a:t>
            </a:r>
          </a:p>
        </p:txBody>
      </p:sp>
      <p:sp>
        <p:nvSpPr>
          <p:cNvPr id="3" name="Text Placeholder 2"/>
          <p:cNvSpPr>
            <a:spLocks noGrp="1"/>
          </p:cNvSpPr>
          <p:nvPr>
            <p:ph type="body" sz="quarter" idx="10"/>
          </p:nvPr>
        </p:nvSpPr>
        <p:spPr>
          <a:xfrm>
            <a:off x="947738" y="960537"/>
            <a:ext cx="8001000" cy="4326826"/>
          </a:xfrm>
        </p:spPr>
        <p:txBody>
          <a:bodyPr/>
          <a:lstStyle/>
          <a:p>
            <a:r>
              <a:rPr lang="en-US" sz="1600" dirty="0"/>
              <a:t>12 year security professional</a:t>
            </a:r>
          </a:p>
          <a:p>
            <a:r>
              <a:rPr lang="en-US" sz="1600" dirty="0"/>
              <a:t>7 years with Protiviti</a:t>
            </a:r>
          </a:p>
          <a:p>
            <a:r>
              <a:rPr lang="en-US" sz="1600" dirty="0"/>
              <a:t>@</a:t>
            </a:r>
            <a:r>
              <a:rPr lang="en-US" sz="1600" dirty="0" err="1"/>
              <a:t>robertwnoblit</a:t>
            </a:r>
            <a:endParaRPr lang="en-US" sz="1600" dirty="0"/>
          </a:p>
          <a:p>
            <a:r>
              <a:rPr lang="en-US" sz="1600" dirty="0"/>
              <a:t>CISSP, QSA</a:t>
            </a:r>
          </a:p>
          <a:p>
            <a:r>
              <a:rPr lang="en-US" sz="1600" dirty="0"/>
              <a:t>Proficiencies</a:t>
            </a:r>
          </a:p>
          <a:p>
            <a:pPr lvl="1"/>
            <a:r>
              <a:rPr lang="en-US" sz="1600" dirty="0"/>
              <a:t>PCI Compliance</a:t>
            </a:r>
          </a:p>
          <a:p>
            <a:pPr lvl="1"/>
            <a:r>
              <a:rPr lang="en-US" sz="1600" dirty="0"/>
              <a:t>HIPAA Compliance</a:t>
            </a:r>
          </a:p>
          <a:p>
            <a:pPr lvl="1"/>
            <a:r>
              <a:rPr lang="en-US" sz="1600" dirty="0"/>
              <a:t>Network Design </a:t>
            </a:r>
          </a:p>
          <a:p>
            <a:pPr lvl="1"/>
            <a:r>
              <a:rPr lang="en-US" sz="1600" dirty="0"/>
              <a:t>Vulnerability Management </a:t>
            </a:r>
          </a:p>
          <a:p>
            <a:pPr lvl="1"/>
            <a:r>
              <a:rPr lang="en-US" sz="1600" dirty="0"/>
              <a:t>System Hardening</a:t>
            </a:r>
          </a:p>
          <a:p>
            <a:r>
              <a:rPr lang="en-US" sz="1600" dirty="0"/>
              <a:t>100lb dog named ‘</a:t>
            </a:r>
            <a:r>
              <a:rPr lang="en-US" sz="1600" dirty="0" err="1"/>
              <a:t>Pior</a:t>
            </a:r>
            <a:r>
              <a:rPr lang="en-US" sz="1600" dirty="0"/>
              <a:t> Von Diesel Maximus’</a:t>
            </a:r>
          </a:p>
          <a:p>
            <a:r>
              <a:rPr lang="en-US" sz="1600" dirty="0"/>
              <a:t>United States Marine</a:t>
            </a:r>
          </a:p>
        </p:txBody>
      </p:sp>
      <p:sp>
        <p:nvSpPr>
          <p:cNvPr id="4" name="Slide Number Placeholder 3"/>
          <p:cNvSpPr>
            <a:spLocks noGrp="1"/>
          </p:cNvSpPr>
          <p:nvPr>
            <p:ph type="sldNum" sz="quarter" idx="4"/>
          </p:nvPr>
        </p:nvSpPr>
        <p:spPr/>
        <p:txBody>
          <a:bodyPr/>
          <a:lstStyle/>
          <a:p>
            <a:fld id="{1C026648-BCB3-47E3-8128-611D1202DC8A}" type="slidenum">
              <a:rPr lang="en-US" smtClean="0"/>
              <a:pPr/>
              <a:t>3</a:t>
            </a:fld>
            <a:endParaRPr lang="en-US" dirty="0"/>
          </a:p>
        </p:txBody>
      </p:sp>
      <p:pic>
        <p:nvPicPr>
          <p:cNvPr id="7" name="Picture 6"/>
          <p:cNvPicPr>
            <a:picLocks noChangeAspect="1"/>
          </p:cNvPicPr>
          <p:nvPr/>
        </p:nvPicPr>
        <p:blipFill>
          <a:blip r:embed="rId2"/>
          <a:stretch>
            <a:fillRect/>
          </a:stretch>
        </p:blipFill>
        <p:spPr>
          <a:xfrm>
            <a:off x="6789428" y="2496752"/>
            <a:ext cx="2382098" cy="3548942"/>
          </a:xfrm>
          <a:prstGeom prst="rect">
            <a:avLst/>
          </a:prstGeom>
        </p:spPr>
      </p:pic>
      <p:pic>
        <p:nvPicPr>
          <p:cNvPr id="8" name="Picture 7"/>
          <p:cNvPicPr>
            <a:picLocks noChangeAspect="1"/>
          </p:cNvPicPr>
          <p:nvPr/>
        </p:nvPicPr>
        <p:blipFill>
          <a:blip r:embed="rId3"/>
          <a:stretch>
            <a:fillRect/>
          </a:stretch>
        </p:blipFill>
        <p:spPr>
          <a:xfrm>
            <a:off x="5086474" y="4045020"/>
            <a:ext cx="1865792" cy="2097392"/>
          </a:xfrm>
          <a:prstGeom prst="rect">
            <a:avLst/>
          </a:prstGeom>
        </p:spPr>
      </p:pic>
      <p:pic>
        <p:nvPicPr>
          <p:cNvPr id="9" name="Picture 8"/>
          <p:cNvPicPr>
            <a:picLocks noChangeAspect="1"/>
          </p:cNvPicPr>
          <p:nvPr/>
        </p:nvPicPr>
        <p:blipFill>
          <a:blip r:embed="rId4"/>
          <a:stretch>
            <a:fillRect/>
          </a:stretch>
        </p:blipFill>
        <p:spPr>
          <a:xfrm>
            <a:off x="7122248" y="754777"/>
            <a:ext cx="1579418" cy="1974272"/>
          </a:xfrm>
          <a:prstGeom prst="rect">
            <a:avLst/>
          </a:prstGeom>
        </p:spPr>
      </p:pic>
      <p:pic>
        <p:nvPicPr>
          <p:cNvPr id="5" name="Picture 4"/>
          <p:cNvPicPr>
            <a:picLocks noChangeAspect="1"/>
          </p:cNvPicPr>
          <p:nvPr/>
        </p:nvPicPr>
        <p:blipFill>
          <a:blip r:embed="rId5"/>
          <a:stretch>
            <a:fillRect/>
          </a:stretch>
        </p:blipFill>
        <p:spPr>
          <a:xfrm>
            <a:off x="2883055" y="1677343"/>
            <a:ext cx="374168" cy="374168"/>
          </a:xfrm>
          <a:prstGeom prst="rect">
            <a:avLst/>
          </a:prstGeom>
        </p:spPr>
      </p:pic>
      <p:pic>
        <p:nvPicPr>
          <p:cNvPr id="10" name="Picture 9">
            <a:extLst>
              <a:ext uri="{FF2B5EF4-FFF2-40B4-BE49-F238E27FC236}">
                <a16:creationId xmlns:a16="http://schemas.microsoft.com/office/drawing/2014/main" xmlns="" id="{5374AC79-86A2-4D5F-BCDE-A51535A344DE}"/>
              </a:ext>
            </a:extLst>
          </p:cNvPr>
          <p:cNvPicPr>
            <a:picLocks noChangeAspect="1"/>
          </p:cNvPicPr>
          <p:nvPr/>
        </p:nvPicPr>
        <p:blipFill>
          <a:blip r:embed="rId6"/>
          <a:stretch>
            <a:fillRect/>
          </a:stretch>
        </p:blipFill>
        <p:spPr>
          <a:xfrm>
            <a:off x="4465071" y="715588"/>
            <a:ext cx="2314087" cy="3191670"/>
          </a:xfrm>
          <a:prstGeom prst="rect">
            <a:avLst/>
          </a:prstGeom>
        </p:spPr>
      </p:pic>
    </p:spTree>
    <p:extLst>
      <p:ext uri="{BB962C8B-B14F-4D97-AF65-F5344CB8AC3E}">
        <p14:creationId xmlns:p14="http://schemas.microsoft.com/office/powerpoint/2010/main" val="4266300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is </a:t>
            </a:r>
            <a:r>
              <a:rPr lang="en-US" dirty="0" err="1" smtClean="0"/>
              <a:t>blockchain</a:t>
            </a:r>
            <a:r>
              <a:rPr lang="en-US" dirty="0" smtClean="0"/>
              <a:t> technology</a:t>
            </a:r>
            <a:endParaRPr lang="en-US" dirty="0"/>
          </a:p>
        </p:txBody>
      </p:sp>
    </p:spTree>
    <p:extLst>
      <p:ext uri="{BB962C8B-B14F-4D97-AF65-F5344CB8AC3E}">
        <p14:creationId xmlns:p14="http://schemas.microsoft.com/office/powerpoint/2010/main" val="125496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a:t>
            </a:r>
            <a:r>
              <a:rPr lang="en-US" dirty="0" err="1"/>
              <a:t>Blockchain</a:t>
            </a:r>
            <a:r>
              <a:rPr lang="en-US" dirty="0"/>
              <a:t> and its Underlying Architecture?</a:t>
            </a:r>
            <a:endParaRPr lang="en-US" dirty="0"/>
          </a:p>
        </p:txBody>
      </p:sp>
      <p:sp>
        <p:nvSpPr>
          <p:cNvPr id="5" name="Slide Number Placeholder 4"/>
          <p:cNvSpPr>
            <a:spLocks noGrp="1"/>
          </p:cNvSpPr>
          <p:nvPr>
            <p:ph type="sldNum" sz="quarter" idx="11"/>
          </p:nvPr>
        </p:nvSpPr>
        <p:spPr/>
        <p:txBody>
          <a:bodyPr/>
          <a:lstStyle/>
          <a:p>
            <a:fld id="{1C026648-BCB3-47E3-8128-611D1202DC8A}" type="slidenum">
              <a:rPr lang="en-US" smtClean="0"/>
              <a:pPr/>
              <a:t>5</a:t>
            </a:fld>
            <a:endParaRPr lang="en-US"/>
          </a:p>
        </p:txBody>
      </p:sp>
      <p:sp>
        <p:nvSpPr>
          <p:cNvPr id="21" name="Text Placeholder 20"/>
          <p:cNvSpPr>
            <a:spLocks noGrp="1"/>
          </p:cNvSpPr>
          <p:nvPr>
            <p:ph type="body" sz="quarter" idx="12"/>
          </p:nvPr>
        </p:nvSpPr>
        <p:spPr>
          <a:xfrm>
            <a:off x="624077" y="1261873"/>
            <a:ext cx="5162948" cy="2400657"/>
          </a:xfrm>
        </p:spPr>
        <p:txBody>
          <a:bodyPr/>
          <a:lstStyle/>
          <a:p>
            <a:pPr lvl="0">
              <a:defRPr/>
            </a:pPr>
            <a:r>
              <a:rPr lang="en-US" dirty="0" err="1">
                <a:solidFill>
                  <a:srgbClr val="4A4A49"/>
                </a:solidFill>
              </a:rPr>
              <a:t>Blockchain</a:t>
            </a:r>
            <a:r>
              <a:rPr lang="en-US" dirty="0">
                <a:solidFill>
                  <a:srgbClr val="4A4A49"/>
                </a:solidFill>
              </a:rPr>
              <a:t> is an algorithm and a distributed data structure for managing </a:t>
            </a:r>
            <a:r>
              <a:rPr lang="en-US" dirty="0" smtClean="0">
                <a:solidFill>
                  <a:srgbClr val="4A4A49"/>
                </a:solidFill>
              </a:rPr>
              <a:t>Information without </a:t>
            </a:r>
            <a:r>
              <a:rPr lang="en-US" dirty="0">
                <a:solidFill>
                  <a:srgbClr val="4A4A49"/>
                </a:solidFill>
              </a:rPr>
              <a:t>a central administrator </a:t>
            </a:r>
            <a:r>
              <a:rPr lang="en-US" dirty="0" smtClean="0">
                <a:solidFill>
                  <a:srgbClr val="4A4A49"/>
                </a:solidFill>
              </a:rPr>
              <a:t>and amongst </a:t>
            </a:r>
            <a:r>
              <a:rPr lang="en-US" dirty="0">
                <a:solidFill>
                  <a:srgbClr val="4A4A49"/>
                </a:solidFill>
              </a:rPr>
              <a:t>people who know nothing about one another. Originally designed for the crypto-currency Bitcoin, the </a:t>
            </a:r>
            <a:r>
              <a:rPr lang="en-US" dirty="0" err="1">
                <a:solidFill>
                  <a:srgbClr val="4A4A49"/>
                </a:solidFill>
              </a:rPr>
              <a:t>blockchain</a:t>
            </a:r>
            <a:r>
              <a:rPr lang="en-US" dirty="0">
                <a:solidFill>
                  <a:srgbClr val="4A4A49"/>
                </a:solidFill>
              </a:rPr>
              <a:t> architecture was driven by a rejection of money and bank-controlled </a:t>
            </a:r>
            <a:r>
              <a:rPr lang="en-US" dirty="0" smtClean="0">
                <a:solidFill>
                  <a:srgbClr val="4A4A49"/>
                </a:solidFill>
              </a:rPr>
              <a:t>payments but has evolved into much more</a:t>
            </a:r>
            <a:endParaRPr lang="en-US" dirty="0">
              <a:solidFill>
                <a:srgbClr val="4A4A49"/>
              </a:solidFill>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60853" y="1257300"/>
            <a:ext cx="3945147" cy="4914900"/>
          </a:xfrm>
          <a:prstGeom prst="rect">
            <a:avLst/>
          </a:prstGeom>
        </p:spPr>
      </p:pic>
      <p:pic>
        <p:nvPicPr>
          <p:cNvPr id="2" name="Picture 1"/>
          <p:cNvPicPr>
            <a:picLocks noChangeAspect="1"/>
          </p:cNvPicPr>
          <p:nvPr/>
        </p:nvPicPr>
        <p:blipFill>
          <a:blip r:embed="rId3"/>
          <a:stretch>
            <a:fillRect/>
          </a:stretch>
        </p:blipFill>
        <p:spPr>
          <a:xfrm>
            <a:off x="557030" y="3781403"/>
            <a:ext cx="5229995" cy="2086969"/>
          </a:xfrm>
          <a:prstGeom prst="rect">
            <a:avLst/>
          </a:prstGeom>
        </p:spPr>
      </p:pic>
    </p:spTree>
    <p:extLst>
      <p:ext uri="{BB962C8B-B14F-4D97-AF65-F5344CB8AC3E}">
        <p14:creationId xmlns:p14="http://schemas.microsoft.com/office/powerpoint/2010/main" val="267169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4868731" y="854100"/>
            <a:ext cx="5037269" cy="1320873"/>
          </a:xfrm>
        </p:spPr>
      </p:pic>
      <p:sp>
        <p:nvSpPr>
          <p:cNvPr id="2" name="Title 1"/>
          <p:cNvSpPr>
            <a:spLocks noGrp="1"/>
          </p:cNvSpPr>
          <p:nvPr>
            <p:ph type="title"/>
          </p:nvPr>
        </p:nvSpPr>
        <p:spPr/>
        <p:txBody>
          <a:bodyPr/>
          <a:lstStyle/>
          <a:p>
            <a:r>
              <a:rPr lang="en-US" dirty="0" smtClean="0"/>
              <a:t>Components </a:t>
            </a:r>
            <a:r>
              <a:rPr lang="en-US" dirty="0" err="1" smtClean="0"/>
              <a:t>BlockChain</a:t>
            </a:r>
            <a:r>
              <a:rPr lang="en-US" dirty="0" smtClean="0"/>
              <a:t> Ecosystem</a:t>
            </a:r>
            <a:endParaRPr lang="en-US" dirty="0"/>
          </a:p>
        </p:txBody>
      </p:sp>
      <p:sp>
        <p:nvSpPr>
          <p:cNvPr id="3" name="Text Placeholder 2"/>
          <p:cNvSpPr>
            <a:spLocks noGrp="1"/>
          </p:cNvSpPr>
          <p:nvPr>
            <p:ph type="body" sz="quarter" idx="10"/>
          </p:nvPr>
        </p:nvSpPr>
        <p:spPr>
          <a:xfrm>
            <a:off x="624078" y="2613600"/>
            <a:ext cx="8667750" cy="2700739"/>
          </a:xfrm>
        </p:spPr>
        <p:txBody>
          <a:bodyPr/>
          <a:lstStyle/>
          <a:p>
            <a:r>
              <a:rPr lang="en-US" dirty="0" smtClean="0"/>
              <a:t>A Node Application</a:t>
            </a:r>
          </a:p>
          <a:p>
            <a:pPr lvl="1"/>
            <a:r>
              <a:rPr lang="en-US" dirty="0" smtClean="0"/>
              <a:t>Each computer willing to participate must have the application specific to the </a:t>
            </a:r>
            <a:r>
              <a:rPr lang="en-US" dirty="0" err="1" smtClean="0"/>
              <a:t>blockchain</a:t>
            </a:r>
            <a:r>
              <a:rPr lang="en-US" dirty="0" smtClean="0"/>
              <a:t> ecosystem</a:t>
            </a:r>
            <a:endParaRPr lang="en-US" dirty="0" smtClean="0"/>
          </a:p>
          <a:p>
            <a:r>
              <a:rPr lang="en-US" dirty="0" smtClean="0"/>
              <a:t>A Shared Ledger</a:t>
            </a:r>
          </a:p>
          <a:p>
            <a:pPr lvl="1"/>
            <a:r>
              <a:rPr lang="en-US" dirty="0" smtClean="0"/>
              <a:t>The data structure inside the application, each member can see the shared ledger</a:t>
            </a:r>
          </a:p>
          <a:p>
            <a:r>
              <a:rPr lang="en-US" dirty="0" smtClean="0"/>
              <a:t>A Consensus </a:t>
            </a:r>
            <a:r>
              <a:rPr lang="en-US" dirty="0" err="1" smtClean="0"/>
              <a:t>Alogrithm</a:t>
            </a:r>
            <a:endParaRPr lang="en-US" dirty="0" smtClean="0"/>
          </a:p>
          <a:p>
            <a:pPr lvl="1"/>
            <a:r>
              <a:rPr lang="en-US" dirty="0" smtClean="0"/>
              <a:t>Rules of the Game</a:t>
            </a:r>
          </a:p>
          <a:p>
            <a:r>
              <a:rPr lang="en-US" dirty="0" smtClean="0"/>
              <a:t>A Virtual Machine</a:t>
            </a:r>
          </a:p>
          <a:p>
            <a:pPr lvl="1"/>
            <a:r>
              <a:rPr lang="en-US" dirty="0" smtClean="0"/>
              <a:t>Computer Inside a Computer</a:t>
            </a:r>
          </a:p>
        </p:txBody>
      </p:sp>
      <p:sp>
        <p:nvSpPr>
          <p:cNvPr id="4" name="Slide Number Placeholder 3"/>
          <p:cNvSpPr>
            <a:spLocks noGrp="1"/>
          </p:cNvSpPr>
          <p:nvPr>
            <p:ph type="sldNum" sz="quarter" idx="4"/>
          </p:nvPr>
        </p:nvSpPr>
        <p:spPr/>
        <p:txBody>
          <a:bodyPr/>
          <a:lstStyle/>
          <a:p>
            <a:fld id="{1C026648-BCB3-47E3-8128-611D1202DC8A}" type="slidenum">
              <a:rPr lang="en-US" smtClean="0"/>
              <a:pPr/>
              <a:t>6</a:t>
            </a:fld>
            <a:endParaRPr lang="en-US" dirty="0"/>
          </a:p>
        </p:txBody>
      </p:sp>
      <p:sp>
        <p:nvSpPr>
          <p:cNvPr id="9" name="Content Placeholder 8"/>
          <p:cNvSpPr>
            <a:spLocks noGrp="1"/>
          </p:cNvSpPr>
          <p:nvPr>
            <p:ph sz="quarter" idx="12"/>
          </p:nvPr>
        </p:nvSpPr>
        <p:spPr>
          <a:xfrm>
            <a:off x="582047" y="854100"/>
            <a:ext cx="4328715" cy="1320874"/>
          </a:xfrm>
        </p:spPr>
        <p:txBody>
          <a:bodyPr/>
          <a:lstStyle/>
          <a:p>
            <a:r>
              <a:rPr lang="en-US" dirty="0" smtClean="0"/>
              <a:t>There are four main items needed to create a </a:t>
            </a:r>
            <a:r>
              <a:rPr lang="en-US" dirty="0" err="1" smtClean="0"/>
              <a:t>blockchain</a:t>
            </a:r>
            <a:r>
              <a:rPr lang="en-US" dirty="0" smtClean="0"/>
              <a:t>.</a:t>
            </a:r>
            <a:endParaRPr lang="en-US" dirty="0"/>
          </a:p>
        </p:txBody>
      </p:sp>
    </p:spTree>
    <p:extLst>
      <p:ext uri="{BB962C8B-B14F-4D97-AF65-F5344CB8AC3E}">
        <p14:creationId xmlns:p14="http://schemas.microsoft.com/office/powerpoint/2010/main" val="150593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4868731" y="854100"/>
            <a:ext cx="5037269" cy="1320873"/>
          </a:xfrm>
        </p:spPr>
      </p:pic>
      <p:sp>
        <p:nvSpPr>
          <p:cNvPr id="2" name="Title 1"/>
          <p:cNvSpPr>
            <a:spLocks noGrp="1"/>
          </p:cNvSpPr>
          <p:nvPr>
            <p:ph type="title"/>
          </p:nvPr>
        </p:nvSpPr>
        <p:spPr/>
        <p:txBody>
          <a:bodyPr/>
          <a:lstStyle/>
          <a:p>
            <a:r>
              <a:rPr lang="en-US" dirty="0" smtClean="0"/>
              <a:t>Components of </a:t>
            </a:r>
            <a:r>
              <a:rPr lang="en-US" dirty="0" err="1" smtClean="0"/>
              <a:t>BlockChain</a:t>
            </a:r>
            <a:r>
              <a:rPr lang="en-US" dirty="0" smtClean="0"/>
              <a:t> Information</a:t>
            </a:r>
            <a:endParaRPr lang="en-US" dirty="0"/>
          </a:p>
        </p:txBody>
      </p:sp>
      <p:sp>
        <p:nvSpPr>
          <p:cNvPr id="3" name="Text Placeholder 2"/>
          <p:cNvSpPr>
            <a:spLocks noGrp="1"/>
          </p:cNvSpPr>
          <p:nvPr>
            <p:ph type="body" sz="quarter" idx="10"/>
          </p:nvPr>
        </p:nvSpPr>
        <p:spPr>
          <a:xfrm>
            <a:off x="624078" y="2613600"/>
            <a:ext cx="8667750" cy="3354765"/>
          </a:xfrm>
        </p:spPr>
        <p:txBody>
          <a:bodyPr/>
          <a:lstStyle/>
          <a:p>
            <a:r>
              <a:rPr lang="en-US" dirty="0" smtClean="0"/>
              <a:t>A cryptographi</a:t>
            </a:r>
            <a:r>
              <a:rPr lang="en-US" dirty="0" smtClean="0"/>
              <a:t>c hash for the block</a:t>
            </a:r>
          </a:p>
          <a:p>
            <a:endParaRPr lang="en-US" dirty="0" smtClean="0"/>
          </a:p>
          <a:p>
            <a:endParaRPr lang="en-US" dirty="0"/>
          </a:p>
          <a:p>
            <a:endParaRPr lang="en-US" dirty="0" smtClean="0"/>
          </a:p>
          <a:p>
            <a:r>
              <a:rPr lang="en-US" dirty="0" smtClean="0"/>
              <a:t>The cryptographic hash for the previous block</a:t>
            </a:r>
          </a:p>
          <a:p>
            <a:endParaRPr lang="en-US" dirty="0" smtClean="0"/>
          </a:p>
          <a:p>
            <a:endParaRPr lang="en-US" dirty="0"/>
          </a:p>
          <a:p>
            <a:endParaRPr lang="en-US" dirty="0" smtClean="0"/>
          </a:p>
          <a:p>
            <a:r>
              <a:rPr lang="en-US" dirty="0" smtClean="0"/>
              <a:t>The timestamped data stored on the block</a:t>
            </a:r>
            <a:endParaRPr lang="en-US" dirty="0"/>
          </a:p>
        </p:txBody>
      </p:sp>
      <p:sp>
        <p:nvSpPr>
          <p:cNvPr id="4" name="Slide Number Placeholder 3"/>
          <p:cNvSpPr>
            <a:spLocks noGrp="1"/>
          </p:cNvSpPr>
          <p:nvPr>
            <p:ph type="sldNum" sz="quarter" idx="4"/>
          </p:nvPr>
        </p:nvSpPr>
        <p:spPr/>
        <p:txBody>
          <a:bodyPr/>
          <a:lstStyle/>
          <a:p>
            <a:fld id="{1C026648-BCB3-47E3-8128-611D1202DC8A}" type="slidenum">
              <a:rPr lang="en-US" smtClean="0"/>
              <a:pPr/>
              <a:t>7</a:t>
            </a:fld>
            <a:endParaRPr lang="en-US" dirty="0"/>
          </a:p>
        </p:txBody>
      </p:sp>
      <p:sp>
        <p:nvSpPr>
          <p:cNvPr id="9" name="Content Placeholder 8"/>
          <p:cNvSpPr>
            <a:spLocks noGrp="1"/>
          </p:cNvSpPr>
          <p:nvPr>
            <p:ph sz="quarter" idx="12"/>
          </p:nvPr>
        </p:nvSpPr>
        <p:spPr>
          <a:xfrm>
            <a:off x="582047" y="854100"/>
            <a:ext cx="4328715" cy="1320874"/>
          </a:xfrm>
        </p:spPr>
        <p:txBody>
          <a:bodyPr/>
          <a:lstStyle/>
          <a:p>
            <a:r>
              <a:rPr lang="en-US" dirty="0" smtClean="0"/>
              <a:t>There are three main pieces of information that each block contains.</a:t>
            </a:r>
            <a:endParaRPr lang="en-US" dirty="0"/>
          </a:p>
        </p:txBody>
      </p:sp>
      <p:pic>
        <p:nvPicPr>
          <p:cNvPr id="5" name="Picture 4"/>
          <p:cNvPicPr>
            <a:picLocks noChangeAspect="1"/>
          </p:cNvPicPr>
          <p:nvPr/>
        </p:nvPicPr>
        <p:blipFill>
          <a:blip r:embed="rId3"/>
          <a:stretch>
            <a:fillRect/>
          </a:stretch>
        </p:blipFill>
        <p:spPr>
          <a:xfrm>
            <a:off x="5860568" y="2174973"/>
            <a:ext cx="3095625" cy="1476375"/>
          </a:xfrm>
          <a:prstGeom prst="rect">
            <a:avLst/>
          </a:prstGeom>
        </p:spPr>
      </p:pic>
      <p:pic>
        <p:nvPicPr>
          <p:cNvPr id="6" name="Picture 5"/>
          <p:cNvPicPr>
            <a:picLocks noChangeAspect="1"/>
          </p:cNvPicPr>
          <p:nvPr/>
        </p:nvPicPr>
        <p:blipFill>
          <a:blip r:embed="rId4"/>
          <a:stretch>
            <a:fillRect/>
          </a:stretch>
        </p:blipFill>
        <p:spPr>
          <a:xfrm>
            <a:off x="5989676" y="3592117"/>
            <a:ext cx="2837408" cy="995713"/>
          </a:xfrm>
          <a:prstGeom prst="rect">
            <a:avLst/>
          </a:prstGeom>
        </p:spPr>
      </p:pic>
      <p:pic>
        <p:nvPicPr>
          <p:cNvPr id="7" name="Picture 6"/>
          <p:cNvPicPr>
            <a:picLocks noChangeAspect="1"/>
          </p:cNvPicPr>
          <p:nvPr/>
        </p:nvPicPr>
        <p:blipFill>
          <a:blip r:embed="rId5"/>
          <a:stretch>
            <a:fillRect/>
          </a:stretch>
        </p:blipFill>
        <p:spPr>
          <a:xfrm>
            <a:off x="5776197" y="4951309"/>
            <a:ext cx="3050887" cy="1230076"/>
          </a:xfrm>
          <a:prstGeom prst="rect">
            <a:avLst/>
          </a:prstGeom>
        </p:spPr>
      </p:pic>
    </p:spTree>
    <p:extLst>
      <p:ext uri="{BB962C8B-B14F-4D97-AF65-F5344CB8AC3E}">
        <p14:creationId xmlns:p14="http://schemas.microsoft.com/office/powerpoint/2010/main" val="256530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heel(1)">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a Hash?</a:t>
            </a:r>
          </a:p>
        </p:txBody>
      </p:sp>
      <p:sp>
        <p:nvSpPr>
          <p:cNvPr id="9" name="Content Placeholder 8"/>
          <p:cNvSpPr>
            <a:spLocks noGrp="1"/>
          </p:cNvSpPr>
          <p:nvPr>
            <p:ph type="body" sz="quarter" idx="10"/>
          </p:nvPr>
        </p:nvSpPr>
        <p:spPr>
          <a:xfrm>
            <a:off x="624078" y="1261872"/>
            <a:ext cx="8667750" cy="861774"/>
          </a:xfrm>
        </p:spPr>
        <p:txBody>
          <a:bodyPr/>
          <a:lstStyle/>
          <a:p>
            <a:pPr marL="0" indent="0">
              <a:buNone/>
            </a:pPr>
            <a:r>
              <a:rPr lang="en-US" b="1" dirty="0"/>
              <a:t>Hashing is a </a:t>
            </a:r>
            <a:r>
              <a:rPr lang="en-US" sz="1800" b="1" i="1" u="sng" dirty="0"/>
              <a:t>one way</a:t>
            </a:r>
            <a:r>
              <a:rPr lang="en-US" sz="1800" b="1" i="1" dirty="0"/>
              <a:t> </a:t>
            </a:r>
            <a:r>
              <a:rPr lang="en-US" b="1" dirty="0"/>
              <a:t>mathematical function for generating a </a:t>
            </a:r>
            <a:r>
              <a:rPr lang="en-US" sz="1800" b="1" i="1" u="sng" dirty="0"/>
              <a:t>unique</a:t>
            </a:r>
            <a:r>
              <a:rPr lang="en-US" b="1" dirty="0"/>
              <a:t> </a:t>
            </a:r>
            <a:r>
              <a:rPr lang="en-US" sz="1800" b="1" i="1" u="sng" dirty="0"/>
              <a:t>fixed length</a:t>
            </a:r>
            <a:r>
              <a:rPr lang="en-US" sz="1800" b="1" i="1" dirty="0"/>
              <a:t> </a:t>
            </a:r>
            <a:r>
              <a:rPr lang="en-US" b="1" dirty="0"/>
              <a:t>value to represent input data.</a:t>
            </a:r>
          </a:p>
          <a:p>
            <a:endParaRPr lang="en-US" dirty="0"/>
          </a:p>
        </p:txBody>
      </p:sp>
      <p:sp>
        <p:nvSpPr>
          <p:cNvPr id="5" name="Slide Number Placeholder 4"/>
          <p:cNvSpPr>
            <a:spLocks noGrp="1"/>
          </p:cNvSpPr>
          <p:nvPr>
            <p:ph type="sldNum" sz="quarter" idx="4"/>
          </p:nvPr>
        </p:nvSpPr>
        <p:spPr/>
        <p:txBody>
          <a:bodyPr/>
          <a:lstStyle/>
          <a:p>
            <a:fld id="{1C026648-BCB3-47E3-8128-611D1202DC8A}" type="slidenum">
              <a:rPr lang="en-US" smtClean="0"/>
              <a:pPr/>
              <a:t>8</a:t>
            </a:fld>
            <a:endParaRPr lang="en-US"/>
          </a:p>
        </p:txBody>
      </p:sp>
      <p:pic>
        <p:nvPicPr>
          <p:cNvPr id="3" name="Picture 2">
            <a:extLst>
              <a:ext uri="{FF2B5EF4-FFF2-40B4-BE49-F238E27FC236}">
                <a16:creationId xmlns:a16="http://schemas.microsoft.com/office/drawing/2014/main" xmlns="" id="{98D8BEAE-AD84-473B-90D3-75E6B4B553C4}"/>
              </a:ext>
            </a:extLst>
          </p:cNvPr>
          <p:cNvPicPr>
            <a:picLocks noChangeAspect="1"/>
          </p:cNvPicPr>
          <p:nvPr/>
        </p:nvPicPr>
        <p:blipFill>
          <a:blip r:embed="rId2"/>
          <a:stretch>
            <a:fillRect/>
          </a:stretch>
        </p:blipFill>
        <p:spPr>
          <a:xfrm>
            <a:off x="2865564" y="3995691"/>
            <a:ext cx="5116717" cy="1484726"/>
          </a:xfrm>
          <a:prstGeom prst="rect">
            <a:avLst/>
          </a:prstGeom>
        </p:spPr>
      </p:pic>
      <p:pic>
        <p:nvPicPr>
          <p:cNvPr id="4" name="Picture 3">
            <a:extLst>
              <a:ext uri="{FF2B5EF4-FFF2-40B4-BE49-F238E27FC236}">
                <a16:creationId xmlns:a16="http://schemas.microsoft.com/office/drawing/2014/main" xmlns="" id="{D1104B0B-6345-4775-9AA4-86803CEDED3B}"/>
              </a:ext>
            </a:extLst>
          </p:cNvPr>
          <p:cNvPicPr>
            <a:picLocks noChangeAspect="1"/>
          </p:cNvPicPr>
          <p:nvPr/>
        </p:nvPicPr>
        <p:blipFill>
          <a:blip r:embed="rId3"/>
          <a:stretch>
            <a:fillRect/>
          </a:stretch>
        </p:blipFill>
        <p:spPr>
          <a:xfrm>
            <a:off x="624079" y="2036832"/>
            <a:ext cx="4246686" cy="1489796"/>
          </a:xfrm>
          <a:prstGeom prst="rect">
            <a:avLst/>
          </a:prstGeom>
        </p:spPr>
      </p:pic>
      <p:pic>
        <p:nvPicPr>
          <p:cNvPr id="6" name="Picture 5">
            <a:extLst>
              <a:ext uri="{FF2B5EF4-FFF2-40B4-BE49-F238E27FC236}">
                <a16:creationId xmlns:a16="http://schemas.microsoft.com/office/drawing/2014/main" xmlns="" id="{7D8D0835-3F84-4334-8800-32057A7B8312}"/>
              </a:ext>
            </a:extLst>
          </p:cNvPr>
          <p:cNvPicPr>
            <a:picLocks noChangeAspect="1"/>
          </p:cNvPicPr>
          <p:nvPr/>
        </p:nvPicPr>
        <p:blipFill>
          <a:blip r:embed="rId4"/>
          <a:stretch>
            <a:fillRect/>
          </a:stretch>
        </p:blipFill>
        <p:spPr>
          <a:xfrm>
            <a:off x="5223850" y="1928544"/>
            <a:ext cx="4446759" cy="1815420"/>
          </a:xfrm>
          <a:prstGeom prst="rect">
            <a:avLst/>
          </a:prstGeom>
        </p:spPr>
      </p:pic>
    </p:spTree>
    <p:extLst>
      <p:ext uri="{BB962C8B-B14F-4D97-AF65-F5344CB8AC3E}">
        <p14:creationId xmlns:p14="http://schemas.microsoft.com/office/powerpoint/2010/main" val="285748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block form</a:t>
            </a:r>
            <a:endParaRPr lang="en-US" dirty="0"/>
          </a:p>
        </p:txBody>
      </p:sp>
      <p:sp>
        <p:nvSpPr>
          <p:cNvPr id="4" name="Slide Number Placeholder 3"/>
          <p:cNvSpPr>
            <a:spLocks noGrp="1"/>
          </p:cNvSpPr>
          <p:nvPr>
            <p:ph type="sldNum" sz="quarter" idx="4"/>
          </p:nvPr>
        </p:nvSpPr>
        <p:spPr/>
        <p:txBody>
          <a:bodyPr/>
          <a:lstStyle/>
          <a:p>
            <a:fld id="{1C026648-BCB3-47E3-8128-611D1202DC8A}" type="slidenum">
              <a:rPr lang="en-US" smtClean="0"/>
              <a:pPr/>
              <a:t>9</a:t>
            </a:fld>
            <a:endParaRPr lang="en-US"/>
          </a:p>
        </p:txBody>
      </p:sp>
      <p:pic>
        <p:nvPicPr>
          <p:cNvPr id="6" name="Picture 5"/>
          <p:cNvPicPr>
            <a:picLocks noChangeAspect="1"/>
          </p:cNvPicPr>
          <p:nvPr/>
        </p:nvPicPr>
        <p:blipFill>
          <a:blip r:embed="rId2"/>
          <a:stretch>
            <a:fillRect/>
          </a:stretch>
        </p:blipFill>
        <p:spPr>
          <a:xfrm>
            <a:off x="500783" y="992787"/>
            <a:ext cx="1502644" cy="1536487"/>
          </a:xfrm>
          <a:prstGeom prst="rect">
            <a:avLst/>
          </a:prstGeom>
        </p:spPr>
      </p:pic>
      <p:sp>
        <p:nvSpPr>
          <p:cNvPr id="7" name="TextBox 6"/>
          <p:cNvSpPr txBox="1"/>
          <p:nvPr/>
        </p:nvSpPr>
        <p:spPr>
          <a:xfrm>
            <a:off x="2360345" y="1576364"/>
            <a:ext cx="7545655" cy="369332"/>
          </a:xfrm>
          <a:prstGeom prst="rect">
            <a:avLst/>
          </a:prstGeom>
          <a:noFill/>
        </p:spPr>
        <p:txBody>
          <a:bodyPr wrap="none" rtlCol="0">
            <a:spAutoFit/>
          </a:bodyPr>
          <a:lstStyle/>
          <a:p>
            <a:r>
              <a:rPr lang="en-US" dirty="0" smtClean="0"/>
              <a:t>Person creates the information for the </a:t>
            </a:r>
            <a:r>
              <a:rPr lang="en-US" dirty="0" err="1" smtClean="0"/>
              <a:t>blockchain</a:t>
            </a:r>
            <a:r>
              <a:rPr lang="en-US" dirty="0" smtClean="0"/>
              <a:t> and then creates hash</a:t>
            </a:r>
            <a:endParaRPr lang="en-US" dirty="0"/>
          </a:p>
        </p:txBody>
      </p:sp>
      <p:pic>
        <p:nvPicPr>
          <p:cNvPr id="8" name="Picture 7"/>
          <p:cNvPicPr>
            <a:picLocks noChangeAspect="1"/>
          </p:cNvPicPr>
          <p:nvPr/>
        </p:nvPicPr>
        <p:blipFill>
          <a:blip r:embed="rId3"/>
          <a:stretch>
            <a:fillRect/>
          </a:stretch>
        </p:blipFill>
        <p:spPr>
          <a:xfrm>
            <a:off x="6460366" y="2467205"/>
            <a:ext cx="2466975" cy="1847850"/>
          </a:xfrm>
          <a:prstGeom prst="rect">
            <a:avLst/>
          </a:prstGeom>
        </p:spPr>
      </p:pic>
      <p:sp>
        <p:nvSpPr>
          <p:cNvPr id="9" name="TextBox 8"/>
          <p:cNvSpPr txBox="1"/>
          <p:nvPr/>
        </p:nvSpPr>
        <p:spPr>
          <a:xfrm>
            <a:off x="500783" y="2921896"/>
            <a:ext cx="5096230" cy="1200329"/>
          </a:xfrm>
          <a:prstGeom prst="rect">
            <a:avLst/>
          </a:prstGeom>
          <a:noFill/>
        </p:spPr>
        <p:txBody>
          <a:bodyPr wrap="square" rtlCol="0">
            <a:spAutoFit/>
          </a:bodyPr>
          <a:lstStyle/>
          <a:p>
            <a:r>
              <a:rPr lang="en-US" dirty="0" smtClean="0"/>
              <a:t>Person pushes the information out to the </a:t>
            </a:r>
            <a:r>
              <a:rPr lang="en-US" dirty="0" err="1" smtClean="0"/>
              <a:t>blockchain</a:t>
            </a:r>
            <a:r>
              <a:rPr lang="en-US" dirty="0" smtClean="0"/>
              <a:t> client (you can write your own or leverage an existing </a:t>
            </a:r>
            <a:r>
              <a:rPr lang="en-US" dirty="0" err="1" smtClean="0"/>
              <a:t>blockchain</a:t>
            </a:r>
            <a:r>
              <a:rPr lang="en-US" dirty="0" smtClean="0"/>
              <a:t>) and is distributed to all members of that group</a:t>
            </a:r>
            <a:endParaRPr lang="en-US" dirty="0"/>
          </a:p>
        </p:txBody>
      </p:sp>
      <p:pic>
        <p:nvPicPr>
          <p:cNvPr id="10" name="Picture 9"/>
          <p:cNvPicPr>
            <a:picLocks noChangeAspect="1"/>
          </p:cNvPicPr>
          <p:nvPr/>
        </p:nvPicPr>
        <p:blipFill>
          <a:blip r:embed="rId4"/>
          <a:stretch>
            <a:fillRect/>
          </a:stretch>
        </p:blipFill>
        <p:spPr>
          <a:xfrm>
            <a:off x="771060" y="4434985"/>
            <a:ext cx="2733675" cy="1676400"/>
          </a:xfrm>
          <a:prstGeom prst="rect">
            <a:avLst/>
          </a:prstGeom>
        </p:spPr>
      </p:pic>
      <p:sp>
        <p:nvSpPr>
          <p:cNvPr id="11" name="TextBox 10"/>
          <p:cNvSpPr txBox="1"/>
          <p:nvPr/>
        </p:nvSpPr>
        <p:spPr>
          <a:xfrm>
            <a:off x="4440138" y="4785123"/>
            <a:ext cx="5096230" cy="1200329"/>
          </a:xfrm>
          <a:prstGeom prst="rect">
            <a:avLst/>
          </a:prstGeom>
          <a:noFill/>
        </p:spPr>
        <p:txBody>
          <a:bodyPr wrap="square" rtlCol="0">
            <a:spAutoFit/>
          </a:bodyPr>
          <a:lstStyle/>
          <a:p>
            <a:r>
              <a:rPr lang="en-US" dirty="0" smtClean="0"/>
              <a:t>Proof of Work function occurs (approximately ten minutes) and is a validation of the block and allows for transactions to be posted (and this is </a:t>
            </a:r>
            <a:r>
              <a:rPr lang="en-US" dirty="0" err="1" smtClean="0"/>
              <a:t>bitmining</a:t>
            </a:r>
            <a:r>
              <a:rPr lang="en-US" dirty="0" smtClean="0"/>
              <a:t>)</a:t>
            </a:r>
            <a:endParaRPr lang="en-US" dirty="0"/>
          </a:p>
        </p:txBody>
      </p:sp>
    </p:spTree>
    <p:extLst>
      <p:ext uri="{BB962C8B-B14F-4D97-AF65-F5344CB8AC3E}">
        <p14:creationId xmlns:p14="http://schemas.microsoft.com/office/powerpoint/2010/main" val="1920996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emplate">
  <a:themeElements>
    <a:clrScheme name="Protiviti 2016">
      <a:dk1>
        <a:srgbClr val="3C3D3E"/>
      </a:dk1>
      <a:lt1>
        <a:sysClr val="window" lastClr="FFFFFF"/>
      </a:lt1>
      <a:dk2>
        <a:srgbClr val="3C3D3E"/>
      </a:dk2>
      <a:lt2>
        <a:srgbClr val="5D7B9A"/>
      </a:lt2>
      <a:accent1>
        <a:srgbClr val="00ACC4"/>
      </a:accent1>
      <a:accent2>
        <a:srgbClr val="00A28F"/>
      </a:accent2>
      <a:accent3>
        <a:srgbClr val="F6871F"/>
      </a:accent3>
      <a:accent4>
        <a:srgbClr val="004068"/>
      </a:accent4>
      <a:accent5>
        <a:srgbClr val="5D7B9A"/>
      </a:accent5>
      <a:accent6>
        <a:srgbClr val="D74B29"/>
      </a:accent6>
      <a:hlink>
        <a:srgbClr val="5D7B9A"/>
      </a:hlink>
      <a:folHlink>
        <a:srgbClr val="00ACC4"/>
      </a:folHlink>
    </a:clrScheme>
    <a:fontScheme name="Protiviti 2016">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otiviti 2016">
    <a:dk1>
      <a:srgbClr val="3C3D3E"/>
    </a:dk1>
    <a:lt1>
      <a:sysClr val="window" lastClr="FFFFFF"/>
    </a:lt1>
    <a:dk2>
      <a:srgbClr val="3C3D3E"/>
    </a:dk2>
    <a:lt2>
      <a:srgbClr val="5D7B9A"/>
    </a:lt2>
    <a:accent1>
      <a:srgbClr val="00ACC4"/>
    </a:accent1>
    <a:accent2>
      <a:srgbClr val="00A28F"/>
    </a:accent2>
    <a:accent3>
      <a:srgbClr val="F6871F"/>
    </a:accent3>
    <a:accent4>
      <a:srgbClr val="004068"/>
    </a:accent4>
    <a:accent5>
      <a:srgbClr val="5D7B9A"/>
    </a:accent5>
    <a:accent6>
      <a:srgbClr val="D74B29"/>
    </a:accent6>
    <a:hlink>
      <a:srgbClr val="5D7B9A"/>
    </a:hlink>
    <a:folHlink>
      <a:srgbClr val="00AC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arketing and Knowledge" ma:contentTypeID="0x0101006D167CF4D6AA0344B13FF1B75675C98111009DC2AB504922A84DB9A53F65286BE07D" ma:contentTypeVersion="96" ma:contentTypeDescription="" ma:contentTypeScope="" ma:versionID="0a3ddfc88586c34cb05b19dc2da0e7b1">
  <xsd:schema xmlns:xsd="http://www.w3.org/2001/XMLSchema" xmlns:xs="http://www.w3.org/2001/XMLSchema" xmlns:p="http://schemas.microsoft.com/office/2006/metadata/properties" xmlns:ns2="e829a238-8937-4abe-b376-52e6e8ca5958" xmlns:ns3="c175e733-3bd5-4a6d-a9b5-f2a66dcb4018" targetNamespace="http://schemas.microsoft.com/office/2006/metadata/properties" ma:root="true" ma:fieldsID="9e5267bcd28c8602676e46bebb9c2032" ns2:_="" ns3:_="">
    <xsd:import namespace="e829a238-8937-4abe-b376-52e6e8ca5958"/>
    <xsd:import namespace="c175e733-3bd5-4a6d-a9b5-f2a66dcb4018"/>
    <xsd:element name="properties">
      <xsd:complexType>
        <xsd:sequence>
          <xsd:element name="documentManagement">
            <xsd:complexType>
              <xsd:all>
                <xsd:element ref="ns3:iSharePrimaryContributor" minOccurs="0"/>
                <xsd:element ref="ns2:Certified_x0020_by" minOccurs="0"/>
                <xsd:element ref="ns2:Certified_x0020_date" minOccurs="0"/>
                <xsd:element ref="ns2:CanReplicate" minOccurs="0"/>
                <xsd:element ref="ns2:CanArchive" minOccurs="0"/>
                <xsd:element ref="ns3:iShareSourceText" minOccurs="0"/>
                <xsd:element ref="ns3:iShareCountryText" minOccurs="0"/>
                <xsd:element ref="ns3:iShareSolutionText" minOccurs="0"/>
                <xsd:element ref="ns3:iShareIndustryText" minOccurs="0"/>
                <xsd:element ref="ns3:iShareTypeOfContentText" minOccurs="0"/>
                <xsd:element ref="ns2:ArchivedBy" minOccurs="0"/>
                <xsd:element ref="ns2:ArchivedDate" minOccurs="0"/>
                <xsd:element ref="ns2:SourceLibrary" minOccurs="0"/>
                <xsd:element ref="ns3:iShareProcessText" minOccurs="0"/>
                <xsd:element ref="ns3:iShareMarketingText" minOccurs="0"/>
                <xsd:element ref="ns3:iShareCommunicationText" minOccurs="0"/>
                <xsd:element ref="ns2:TaxCatchAll" minOccurs="0"/>
                <xsd:element ref="ns2:TaxCatchAllLabel" minOccurs="0"/>
                <xsd:element ref="ns2:j03a06fe99824a4fb32be55df44a88f3" minOccurs="0"/>
                <xsd:element ref="ns2:DocumentThumbnail" minOccurs="0"/>
                <xsd:element ref="ns2:m92da09653cc40e18f5a6acfcc63d1c3" minOccurs="0"/>
                <xsd:element ref="ns2:i1552c142ef34956820f92a528f32c78" minOccurs="0"/>
                <xsd:element ref="ns2:a00e3db516fa457ba5ff7d7d126a9dfe" minOccurs="0"/>
                <xsd:element ref="ns2:n316b38c19a942c7a4668d774cd6ed3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9a238-8937-4abe-b376-52e6e8ca5958" elementFormDefault="qualified">
    <xsd:import namespace="http://schemas.microsoft.com/office/2006/documentManagement/types"/>
    <xsd:import namespace="http://schemas.microsoft.com/office/infopath/2007/PartnerControls"/>
    <xsd:element name="Certified_x0020_by" ma:index="10" nillable="true" ma:displayName="Certified by" ma:list="UserInfo" ma:SharePointGroup="0" ma:internalName="Certified_x0020_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ertified_x0020_date" ma:index="11" nillable="true" ma:displayName="Certified date" ma:format="DateOnly" ma:internalName="Certified_x0020_date">
      <xsd:simpleType>
        <xsd:restriction base="dms:DateTime"/>
      </xsd:simpleType>
    </xsd:element>
    <xsd:element name="CanReplicate" ma:index="12" nillable="true" ma:displayName="CanReplicate" ma:default="0" ma:description="This column is used for member firm replication process." ma:internalName="CanReplicate">
      <xsd:simpleType>
        <xsd:restriction base="dms:Boolean"/>
      </xsd:simpleType>
    </xsd:element>
    <xsd:element name="CanArchive" ma:index="13" nillable="true" ma:displayName="CanArchive" ma:default="0" ma:internalName="CanArchive">
      <xsd:simpleType>
        <xsd:restriction base="dms:Boolean"/>
      </xsd:simpleType>
    </xsd:element>
    <xsd:element name="ArchivedBy" ma:index="25" nillable="true" ma:displayName="ArchivedBy" ma:hidden="true" ma:list="UserInfo" ma:SharePointGroup="0" ma:internalName="Archiv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dDate" ma:index="26" nillable="true" ma:displayName="ArchivedDate" ma:format="DateOnly" ma:hidden="true" ma:internalName="ArchivedDate" ma:readOnly="false">
      <xsd:simpleType>
        <xsd:restriction base="dms:DateTime"/>
      </xsd:simpleType>
    </xsd:element>
    <xsd:element name="SourceLibrary" ma:index="27" nillable="true" ma:displayName="SourceLibrary" ma:hidden="true" ma:internalName="SourceLibrary" ma:readOnly="false">
      <xsd:simpleType>
        <xsd:restriction base="dms:Text">
          <xsd:maxLength value="255"/>
        </xsd:restriction>
      </xsd:simpleType>
    </xsd:element>
    <xsd:element name="TaxCatchAll" ma:index="32" nillable="true" ma:displayName="Taxonomy Catch All Column" ma:hidden="true" ma:list="{187a6e64-d39d-4f5b-ba6d-ba2756a063fb}" ma:internalName="TaxCatchAll" ma:showField="CatchAllData" ma:web="98556d5f-7fa8-4a97-bb61-74869875a750">
      <xsd:complexType>
        <xsd:complexContent>
          <xsd:extension base="dms:MultiChoiceLookup">
            <xsd:sequence>
              <xsd:element name="Value" type="dms:Lookup" maxOccurs="unbounded" minOccurs="0" nillable="true"/>
            </xsd:sequence>
          </xsd:extension>
        </xsd:complexContent>
      </xsd:complexType>
    </xsd:element>
    <xsd:element name="TaxCatchAllLabel" ma:index="33" nillable="true" ma:displayName="Taxonomy Catch All Column1" ma:hidden="true" ma:list="{187a6e64-d39d-4f5b-ba6d-ba2756a063fb}" ma:internalName="TaxCatchAllLabel" ma:readOnly="true" ma:showField="CatchAllDataLabel" ma:web="98556d5f-7fa8-4a97-bb61-74869875a750">
      <xsd:complexType>
        <xsd:complexContent>
          <xsd:extension base="dms:MultiChoiceLookup">
            <xsd:sequence>
              <xsd:element name="Value" type="dms:Lookup" maxOccurs="unbounded" minOccurs="0" nillable="true"/>
            </xsd:sequence>
          </xsd:extension>
        </xsd:complexContent>
      </xsd:complexType>
    </xsd:element>
    <xsd:element name="j03a06fe99824a4fb32be55df44a88f3" ma:index="34" nillable="true" ma:taxonomy="true" ma:internalName="j03a06fe99824a4fb32be55df44a88f3" ma:taxonomyFieldName="Classification" ma:displayName="Classification" ma:default="" ma:fieldId="{303a06fe-9982-4a4f-b32b-e55df44a88f3}" ma:sspId="3f7cf7ee-bb27-49e8-a838-d2b3a62df223" ma:termSetId="e05421d5-2ac7-41b8-a29e-8d9caf0e35ae" ma:anchorId="00000000-0000-0000-0000-000000000000" ma:open="false" ma:isKeyword="false">
      <xsd:complexType>
        <xsd:sequence>
          <xsd:element ref="pc:Terms" minOccurs="0" maxOccurs="1"/>
        </xsd:sequence>
      </xsd:complexType>
    </xsd:element>
    <xsd:element name="DocumentThumbnail" ma:index="36" nillable="true" ma:displayName="DocumentThumbnail" ma:format="Image" ma:internalName="DocumentThumbnail">
      <xsd:complexType>
        <xsd:complexContent>
          <xsd:extension base="dms:URL">
            <xsd:sequence>
              <xsd:element name="Url" type="dms:ValidUrl" minOccurs="0" nillable="true"/>
              <xsd:element name="Description" type="xsd:string" nillable="true"/>
            </xsd:sequence>
          </xsd:extension>
        </xsd:complexContent>
      </xsd:complexType>
    </xsd:element>
    <xsd:element name="m92da09653cc40e18f5a6acfcc63d1c3" ma:index="37" nillable="true" ma:taxonomy="true" ma:internalName="m92da09653cc40e18f5a6acfcc63d1c3" ma:taxonomyFieldName="MarketingTerms" ma:displayName="MarketingTerms" ma:default="" ma:fieldId="{692da096-53cc-40e1-8f5a-6acfcc63d1c3}" ma:sspId="3f7cf7ee-bb27-49e8-a838-d2b3a62df223" ma:termSetId="885da28a-7927-4f3f-a58b-1256e6eebca7" ma:anchorId="00000000-0000-0000-0000-000000000000" ma:open="false" ma:isKeyword="false">
      <xsd:complexType>
        <xsd:sequence>
          <xsd:element ref="pc:Terms" minOccurs="0" maxOccurs="1"/>
        </xsd:sequence>
      </xsd:complexType>
    </xsd:element>
    <xsd:element name="i1552c142ef34956820f92a528f32c78" ma:index="39" nillable="true" ma:taxonomy="true" ma:internalName="i1552c142ef34956820f92a528f32c78" ma:taxonomyFieldName="MarketingSolution" ma:displayName="Marketing Solution" ma:default="" ma:fieldId="{21552c14-2ef3-4956-820f-92a528f32c78}" ma:taxonomyMulti="true" ma:sspId="3f7cf7ee-bb27-49e8-a838-d2b3a62df223" ma:termSetId="2794e753-3b7b-4801-b286-5c8c0088054c" ma:anchorId="00000000-0000-0000-0000-000000000000" ma:open="false" ma:isKeyword="false">
      <xsd:complexType>
        <xsd:sequence>
          <xsd:element ref="pc:Terms" minOccurs="0" maxOccurs="1"/>
        </xsd:sequence>
      </xsd:complexType>
    </xsd:element>
    <xsd:element name="a00e3db516fa457ba5ff7d7d126a9dfe" ma:index="41" nillable="true" ma:taxonomy="true" ma:internalName="a00e3db516fa457ba5ff7d7d126a9dfe" ma:taxonomyFieldName="MarketingIndustry" ma:displayName="Marketing Industry" ma:default="" ma:fieldId="{a00e3db5-16fa-457b-a5ff-7d7d126a9dfe}" ma:taxonomyMulti="true" ma:sspId="3f7cf7ee-bb27-49e8-a838-d2b3a62df223" ma:termSetId="d6ba0c58-0199-4646-b1d7-bb3086ce0849" ma:anchorId="00000000-0000-0000-0000-000000000000" ma:open="false" ma:isKeyword="false">
      <xsd:complexType>
        <xsd:sequence>
          <xsd:element ref="pc:Terms" minOccurs="0" maxOccurs="1"/>
        </xsd:sequence>
      </xsd:complexType>
    </xsd:element>
    <xsd:element name="n316b38c19a942c7a4668d774cd6ed36" ma:index="43" nillable="true" ma:taxonomy="true" ma:internalName="n316b38c19a942c7a4668d774cd6ed36" ma:taxonomyFieldName="MarketingAssetType" ma:displayName="Asset Type" ma:default="" ma:fieldId="{7316b38c-19a9-42c7-a466-8d774cd6ed36}" ma:sspId="3f7cf7ee-bb27-49e8-a838-d2b3a62df223" ma:termSetId="5f00beae-a80b-404d-9d11-8ad9ea32e28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75e733-3bd5-4a6d-a9b5-f2a66dcb4018" elementFormDefault="qualified">
    <xsd:import namespace="http://schemas.microsoft.com/office/2006/documentManagement/types"/>
    <xsd:import namespace="http://schemas.microsoft.com/office/infopath/2007/PartnerControls"/>
    <xsd:element name="iSharePrimaryContributor" ma:index="9" nillable="true" ma:displayName="Primary Contributor" ma:SharePointGroup="0" ma:internalName="iSharePrimary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hareSourceText" ma:index="17" nillable="true" ma:taxonomy="true" ma:internalName="iShareSourceText" ma:taxonomyFieldName="iShareSource" ma:displayName="Source" ma:fieldId="{67658359-8fe1-45a9-9a64-7bf746eba46a}" ma:taxonomyMulti="true" ma:sspId="3f7cf7ee-bb27-49e8-a838-d2b3a62df223" ma:termSetId="9ee10c26-942b-4ec4-8455-75a742da2e60" ma:anchorId="00000000-0000-0000-0000-000000000000" ma:open="false" ma:isKeyword="false">
      <xsd:complexType>
        <xsd:sequence>
          <xsd:element ref="pc:Terms" minOccurs="0" maxOccurs="1"/>
        </xsd:sequence>
      </xsd:complexType>
    </xsd:element>
    <xsd:element name="iShareCountryText" ma:index="19" nillable="true" ma:taxonomy="true" ma:internalName="iShareCountryText" ma:taxonomyFieldName="iShareCountry" ma:displayName="Country" ma:default="" ma:fieldId="{50a0ac48-dd87-4a48-9525-db4854419a80}" ma:taxonomyMulti="true" ma:sspId="3f7cf7ee-bb27-49e8-a838-d2b3a62df223" ma:termSetId="db59a4da-6403-4f7d-875e-1e7cec7e4a4c" ma:anchorId="00000000-0000-0000-0000-000000000000" ma:open="false" ma:isKeyword="false">
      <xsd:complexType>
        <xsd:sequence>
          <xsd:element ref="pc:Terms" minOccurs="0" maxOccurs="1"/>
        </xsd:sequence>
      </xsd:complexType>
    </xsd:element>
    <xsd:element name="iShareSolutionText" ma:index="20" nillable="true" ma:taxonomy="true" ma:internalName="iShareSolutionText" ma:taxonomyFieldName="iShareSolution" ma:displayName="Solution" ma:fieldId="{2bd20487-860e-4e33-8df4-a1ca5e47f564}" ma:taxonomyMulti="true" ma:sspId="3f7cf7ee-bb27-49e8-a838-d2b3a62df223" ma:termSetId="1224716c-f3d0-4960-9e72-b5aa08ce8f6e" ma:anchorId="00000000-0000-0000-0000-000000000000" ma:open="false" ma:isKeyword="false">
      <xsd:complexType>
        <xsd:sequence>
          <xsd:element ref="pc:Terms" minOccurs="0" maxOccurs="1"/>
        </xsd:sequence>
      </xsd:complexType>
    </xsd:element>
    <xsd:element name="iShareIndustryText" ma:index="22" nillable="true" ma:taxonomy="true" ma:internalName="iShareIndustryText" ma:taxonomyFieldName="iShareIndustry" ma:displayName="Industry" ma:fieldId="{9efaa196-46ae-4107-b163-1f715a9ea8ae}" ma:taxonomyMulti="true" ma:sspId="3f7cf7ee-bb27-49e8-a838-d2b3a62df223" ma:termSetId="4e429aec-2d73-4eb0-83a6-bf2c9aabfd4f" ma:anchorId="00000000-0000-0000-0000-000000000000" ma:open="false" ma:isKeyword="false">
      <xsd:complexType>
        <xsd:sequence>
          <xsd:element ref="pc:Terms" minOccurs="0" maxOccurs="1"/>
        </xsd:sequence>
      </xsd:complexType>
    </xsd:element>
    <xsd:element name="iShareTypeOfContentText" ma:index="24" nillable="true" ma:taxonomy="true" ma:internalName="iShareTypeOfContentText" ma:taxonomyFieldName="iShareTypeOfContent" ma:displayName="Type of Content" ma:fieldId="{4e0edc48-8947-4b0b-a66e-45a4773b4567}" ma:taxonomyMulti="true" ma:sspId="3f7cf7ee-bb27-49e8-a838-d2b3a62df223" ma:termSetId="a5018b28-4f3a-4247-a31d-60f58bbfba9c" ma:anchorId="00000000-0000-0000-0000-000000000000" ma:open="false" ma:isKeyword="false">
      <xsd:complexType>
        <xsd:sequence>
          <xsd:element ref="pc:Terms" minOccurs="0" maxOccurs="1"/>
        </xsd:sequence>
      </xsd:complexType>
    </xsd:element>
    <xsd:element name="iShareProcessText" ma:index="29" nillable="true" ma:taxonomy="true" ma:internalName="iShareProcessText" ma:taxonomyFieldName="iShareProcess" ma:displayName="Process" ma:fieldId="{160b9cf8-dbdb-4e7d-bbf2-b74ebc1d6b85}" ma:taxonomyMulti="true" ma:sspId="3f7cf7ee-bb27-49e8-a838-d2b3a62df223" ma:termSetId="517d7534-5ad2-422e-913c-75a14e87e24d" ma:anchorId="00000000-0000-0000-0000-000000000000" ma:open="false" ma:isKeyword="false">
      <xsd:complexType>
        <xsd:sequence>
          <xsd:element ref="pc:Terms" minOccurs="0" maxOccurs="1"/>
        </xsd:sequence>
      </xsd:complexType>
    </xsd:element>
    <xsd:element name="iShareMarketingText" ma:index="30" nillable="true" ma:taxonomy="true" ma:internalName="iShareMarketingText" ma:taxonomyFieldName="iShareMarketing" ma:displayName="Marketing" ma:fieldId="{50ca7abf-47c6-45cd-9153-51f48f27f4e1}" ma:taxonomyMulti="true" ma:sspId="3f7cf7ee-bb27-49e8-a838-d2b3a62df223" ma:termSetId="df31a1a2-1836-4453-944e-74cd5d673970" ma:anchorId="00000000-0000-0000-0000-000000000000" ma:open="false" ma:isKeyword="false">
      <xsd:complexType>
        <xsd:sequence>
          <xsd:element ref="pc:Terms" minOccurs="0" maxOccurs="1"/>
        </xsd:sequence>
      </xsd:complexType>
    </xsd:element>
    <xsd:element name="iShareCommunicationText" ma:index="31" nillable="true" ma:taxonomy="true" ma:internalName="iShareCommunicationText" ma:taxonomyFieldName="iShareCommunication" ma:displayName="Communication" ma:fieldId="{8d13b697-29a6-4b6d-b829-6329c4885a2e}" ma:taxonomyMulti="true" ma:sspId="3f7cf7ee-bb27-49e8-a838-d2b3a62df223" ma:termSetId="df31a1a2-1836-4453-944e-74cd5d67397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ertified_x0020_date xmlns="e829a238-8937-4abe-b376-52e6e8ca5958" xsi:nil="true"/>
    <SourceLibrary xmlns="e829a238-8937-4abe-b376-52e6e8ca5958" xsi:nil="true"/>
    <iShareTypeOfContentText xmlns="c175e733-3bd5-4a6d-a9b5-f2a66dcb4018">
      <Terms xmlns="http://schemas.microsoft.com/office/infopath/2007/PartnerControls"/>
    </iShareTypeOfContentText>
    <ArchivedDate xmlns="e829a238-8937-4abe-b376-52e6e8ca5958" xsi:nil="true"/>
    <iShareProcessText xmlns="c175e733-3bd5-4a6d-a9b5-f2a66dcb4018">
      <Terms xmlns="http://schemas.microsoft.com/office/infopath/2007/PartnerControls"/>
    </iShareProcessText>
    <iShareSolutionText xmlns="c175e733-3bd5-4a6d-a9b5-f2a66dcb4018">
      <Terms xmlns="http://schemas.microsoft.com/office/infopath/2007/PartnerControls"/>
    </iShareSolutionText>
    <iSharePrimaryContributor xmlns="c175e733-3bd5-4a6d-a9b5-f2a66dcb4018">
      <UserInfo>
        <DisplayName/>
        <AccountId xsi:nil="true"/>
        <AccountType/>
      </UserInfo>
    </iSharePrimaryContributor>
    <iShareSourceText xmlns="c175e733-3bd5-4a6d-a9b5-f2a66dcb4018">
      <Terms xmlns="http://schemas.microsoft.com/office/infopath/2007/PartnerControls"/>
    </iShareSourceText>
    <TaxCatchAll xmlns="e829a238-8937-4abe-b376-52e6e8ca5958"/>
    <ArchivedBy xmlns="e829a238-8937-4abe-b376-52e6e8ca5958">
      <UserInfo>
        <DisplayName/>
        <AccountId xsi:nil="true"/>
        <AccountType/>
      </UserInfo>
    </ArchivedBy>
    <j03a06fe99824a4fb32be55df44a88f3 xmlns="e829a238-8937-4abe-b376-52e6e8ca5958">
      <Terms xmlns="http://schemas.microsoft.com/office/infopath/2007/PartnerControls"/>
    </j03a06fe99824a4fb32be55df44a88f3>
    <iShareMarketingText xmlns="c175e733-3bd5-4a6d-a9b5-f2a66dcb4018">
      <Terms xmlns="http://schemas.microsoft.com/office/infopath/2007/PartnerControls"/>
    </iShareMarketingText>
    <DocumentThumbnail xmlns="e829a238-8937-4abe-b376-52e6e8ca5958">
      <Url xsi:nil="true"/>
      <Description xsi:nil="true"/>
    </DocumentThumbnail>
    <Certified_x0020_by xmlns="e829a238-8937-4abe-b376-52e6e8ca5958">
      <UserInfo>
        <DisplayName/>
        <AccountId xsi:nil="true"/>
        <AccountType/>
      </UserInfo>
    </Certified_x0020_by>
    <i1552c142ef34956820f92a528f32c78 xmlns="e829a238-8937-4abe-b376-52e6e8ca5958">
      <Terms xmlns="http://schemas.microsoft.com/office/infopath/2007/PartnerControls"/>
    </i1552c142ef34956820f92a528f32c78>
    <iShareIndustryText xmlns="c175e733-3bd5-4a6d-a9b5-f2a66dcb4018">
      <Terms xmlns="http://schemas.microsoft.com/office/infopath/2007/PartnerControls"/>
    </iShareIndustryText>
    <iShareCountryText xmlns="c175e733-3bd5-4a6d-a9b5-f2a66dcb4018">
      <Terms xmlns="http://schemas.microsoft.com/office/infopath/2007/PartnerControls"/>
    </iShareCountryText>
    <a00e3db516fa457ba5ff7d7d126a9dfe xmlns="e829a238-8937-4abe-b376-52e6e8ca5958">
      <Terms xmlns="http://schemas.microsoft.com/office/infopath/2007/PartnerControls"/>
    </a00e3db516fa457ba5ff7d7d126a9dfe>
    <CanReplicate xmlns="e829a238-8937-4abe-b376-52e6e8ca5958">true</CanReplicate>
    <CanArchive xmlns="e829a238-8937-4abe-b376-52e6e8ca5958">false</CanArchive>
    <iShareCommunicationText xmlns="c175e733-3bd5-4a6d-a9b5-f2a66dcb4018">
      <Terms xmlns="http://schemas.microsoft.com/office/infopath/2007/PartnerControls"/>
    </iShareCommunicationText>
    <m92da09653cc40e18f5a6acfcc63d1c3 xmlns="e829a238-8937-4abe-b376-52e6e8ca5958">
      <Terms xmlns="http://schemas.microsoft.com/office/infopath/2007/PartnerControls"/>
    </m92da09653cc40e18f5a6acfcc63d1c3>
    <n316b38c19a942c7a4668d774cd6ed36 xmlns="e829a238-8937-4abe-b376-52e6e8ca5958">
      <Terms xmlns="http://schemas.microsoft.com/office/infopath/2007/PartnerControls"/>
    </n316b38c19a942c7a4668d774cd6ed3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
    <Synchronization>Asynchronous</Synchronization>
    <Type>10002</Type>
    <SequenceNumber>10000</SequenceNumber>
    <Url/>
    <Assembly>Protiviti.iShare.Core, Version=1.0.0.0, Culture=neutral, PublicKeyToken=cd077e3cdb50398f</Assembly>
    <Class>Protiviti.iShare.Core.ContentTypes.Document.GlobalDocument.GlobalDocumentEventReceiver</Class>
    <Data/>
    <Filter/>
  </Receiver>
</spe:Receivers>
</file>

<file path=customXml/itemProps1.xml><?xml version="1.0" encoding="utf-8"?>
<ds:datastoreItem xmlns:ds="http://schemas.openxmlformats.org/officeDocument/2006/customXml" ds:itemID="{39F31DF8-085F-4C73-A0F0-3DD01ACDF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9a238-8937-4abe-b376-52e6e8ca5958"/>
    <ds:schemaRef ds:uri="c175e733-3bd5-4a6d-a9b5-f2a66dcb4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F155FC-3456-4DEB-AE24-8F1ED51AE3D6}">
  <ds:schemaRefs>
    <ds:schemaRef ds:uri="http://purl.org/dc/terms/"/>
    <ds:schemaRef ds:uri="http://schemas.openxmlformats.org/package/2006/metadata/core-properties"/>
    <ds:schemaRef ds:uri="http://schemas.microsoft.com/office/2006/documentManagement/types"/>
    <ds:schemaRef ds:uri="c175e733-3bd5-4a6d-a9b5-f2a66dcb4018"/>
    <ds:schemaRef ds:uri="e829a238-8937-4abe-b376-52e6e8ca595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5D5E9EF-784A-47E3-8D14-9FFB5658CC4A}">
  <ds:schemaRefs>
    <ds:schemaRef ds:uri="http://schemas.microsoft.com/sharepoint/v3/contenttype/forms"/>
  </ds:schemaRefs>
</ds:datastoreItem>
</file>

<file path=customXml/itemProps4.xml><?xml version="1.0" encoding="utf-8"?>
<ds:datastoreItem xmlns:ds="http://schemas.openxmlformats.org/officeDocument/2006/customXml" ds:itemID="{AD134A53-A59D-4AB7-9E00-A29FFFA4992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19384</TotalTime>
  <Words>1485</Words>
  <Application>Microsoft Office PowerPoint</Application>
  <PresentationFormat>A4 Paper (210x297 mm)</PresentationFormat>
  <Paragraphs>155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PGothic</vt:lpstr>
      <vt:lpstr>MS PGothic</vt:lpstr>
      <vt:lpstr>Arial</vt:lpstr>
      <vt:lpstr>Calibri</vt:lpstr>
      <vt:lpstr>Lao UI</vt:lpstr>
      <vt:lpstr>Rockwell</vt:lpstr>
      <vt:lpstr>Light Blue Template</vt:lpstr>
      <vt:lpstr>Blockchain</vt:lpstr>
      <vt:lpstr>root@kali:~#whoami</vt:lpstr>
      <vt:lpstr>C:\&gt; whoami /all</vt:lpstr>
      <vt:lpstr>What is blockchain technology</vt:lpstr>
      <vt:lpstr>What is Blockchain and its Underlying Architecture?</vt:lpstr>
      <vt:lpstr>Components BlockChain Ecosystem</vt:lpstr>
      <vt:lpstr>Components of BlockChain Information</vt:lpstr>
      <vt:lpstr>What is a Hash?</vt:lpstr>
      <vt:lpstr>How does a block form</vt:lpstr>
      <vt:lpstr>How does it work</vt:lpstr>
      <vt:lpstr>PowerPoint Presentation</vt:lpstr>
      <vt:lpstr>How is blockchain being used</vt:lpstr>
      <vt:lpstr>Usage of Blockchain Industry Wise </vt:lpstr>
      <vt:lpstr>Usages of Bitcoin</vt:lpstr>
      <vt:lpstr>Continued Uses for Bitcoin</vt:lpstr>
      <vt:lpstr>Risks associated with blockchain</vt:lpstr>
      <vt:lpstr>PowerPoint Presentation</vt:lpstr>
      <vt:lpstr>PowerPoint Presentation</vt:lpstr>
      <vt:lpstr>Next steps for Auditors</vt:lpstr>
      <vt:lpstr>Is Internal Audit Ready for Blockchain? </vt:lpstr>
      <vt:lpstr>Blockchain: A Game Changer for Audit Processes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 PowerPoint Template - EXTERNAL</dc:title>
  <dc:creator>AlinaLapides</dc:creator>
  <cp:lastModifiedBy>Lyons, Michael (10090)</cp:lastModifiedBy>
  <cp:revision>1250</cp:revision>
  <cp:lastPrinted>2016-06-14T21:53:08Z</cp:lastPrinted>
  <dcterms:created xsi:type="dcterms:W3CDTF">2016-04-01T20:00:07Z</dcterms:created>
  <dcterms:modified xsi:type="dcterms:W3CDTF">2018-08-03T16:20:42Z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hareSolution">
    <vt:lpwstr/>
  </property>
  <property fmtid="{D5CDD505-2E9C-101B-9397-08002B2CF9AE}" pid="3" name="iShareCommunication">
    <vt:lpwstr/>
  </property>
  <property fmtid="{D5CDD505-2E9C-101B-9397-08002B2CF9AE}" pid="4" name="ContentTypeId">
    <vt:lpwstr>0x0101006D167CF4D6AA0344B13FF1B75675C98111009DC2AB504922A84DB9A53F65286BE07D</vt:lpwstr>
  </property>
  <property fmtid="{D5CDD505-2E9C-101B-9397-08002B2CF9AE}" pid="5" name="iShareTypeOfContent">
    <vt:lpwstr/>
  </property>
  <property fmtid="{D5CDD505-2E9C-101B-9397-08002B2CF9AE}" pid="6" name="MarketingSolution">
    <vt:lpwstr/>
  </property>
  <property fmtid="{D5CDD505-2E9C-101B-9397-08002B2CF9AE}" pid="7" name="iShareCountry">
    <vt:lpwstr/>
  </property>
  <property fmtid="{D5CDD505-2E9C-101B-9397-08002B2CF9AE}" pid="8" name="iShareIndustry">
    <vt:lpwstr/>
  </property>
  <property fmtid="{D5CDD505-2E9C-101B-9397-08002B2CF9AE}" pid="9" name="iShareProcess">
    <vt:lpwstr/>
  </property>
  <property fmtid="{D5CDD505-2E9C-101B-9397-08002B2CF9AE}" pid="10" name="iShareMarketing">
    <vt:lpwstr/>
  </property>
  <property fmtid="{D5CDD505-2E9C-101B-9397-08002B2CF9AE}" pid="11" name="MarketingTerms">
    <vt:lpwstr/>
  </property>
  <property fmtid="{D5CDD505-2E9C-101B-9397-08002B2CF9AE}" pid="12" name="MarketingAssetType">
    <vt:lpwstr/>
  </property>
  <property fmtid="{D5CDD505-2E9C-101B-9397-08002B2CF9AE}" pid="13" name="Classification">
    <vt:lpwstr/>
  </property>
  <property fmtid="{D5CDD505-2E9C-101B-9397-08002B2CF9AE}" pid="14" name="MarketingIndustry">
    <vt:lpwstr/>
  </property>
  <property fmtid="{D5CDD505-2E9C-101B-9397-08002B2CF9AE}" pid="15" name="iShareSource">
    <vt:lpwstr/>
  </property>
</Properties>
</file>